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81" r:id="rId5"/>
    <p:sldId id="283" r:id="rId6"/>
    <p:sldId id="259" r:id="rId7"/>
    <p:sldId id="261" r:id="rId8"/>
    <p:sldId id="260" r:id="rId9"/>
    <p:sldId id="264" r:id="rId10"/>
    <p:sldId id="262" r:id="rId11"/>
    <p:sldId id="280" r:id="rId12"/>
    <p:sldId id="263" r:id="rId13"/>
    <p:sldId id="271" r:id="rId14"/>
    <p:sldId id="266" r:id="rId15"/>
    <p:sldId id="267" r:id="rId16"/>
    <p:sldId id="272" r:id="rId17"/>
    <p:sldId id="268" r:id="rId18"/>
    <p:sldId id="273" r:id="rId19"/>
    <p:sldId id="277" r:id="rId20"/>
    <p:sldId id="278" r:id="rId21"/>
    <p:sldId id="265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94753"/>
  </p:normalViewPr>
  <p:slideViewPr>
    <p:cSldViewPr>
      <p:cViewPr varScale="1">
        <p:scale>
          <a:sx n="87" d="100"/>
          <a:sy n="87" d="100"/>
        </p:scale>
        <p:origin x="-8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1B257C5-CC96-4EB6-9144-038183AFCD65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598245F-A7E0-47F6-BC84-5B28F509EE5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jlatiano@mica.edu" TargetMode="External"/><Relationship Id="rId2" Type="http://schemas.openxmlformats.org/officeDocument/2006/relationships/hyperlink" Target="mailto:agreen@mic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Developing Rubrics </a:t>
            </a:r>
            <a:br>
              <a:rPr lang="en-US" dirty="0" smtClean="0"/>
            </a:br>
            <a:r>
              <a:rPr lang="en-US" dirty="0" smtClean="0"/>
              <a:t>to Measure Learning at MICA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2514600"/>
            <a:ext cx="8062912" cy="1752600"/>
          </a:xfrm>
        </p:spPr>
        <p:txBody>
          <a:bodyPr/>
          <a:lstStyle/>
          <a:p>
            <a:r>
              <a:rPr lang="en-US" dirty="0"/>
              <a:t>Jonathan </a:t>
            </a:r>
            <a:r>
              <a:rPr lang="en-US" dirty="0" err="1" smtClean="0"/>
              <a:t>Latiano</a:t>
            </a:r>
            <a:endParaRPr lang="en-US" dirty="0" smtClean="0"/>
          </a:p>
          <a:p>
            <a:r>
              <a:rPr lang="en-US" dirty="0" smtClean="0"/>
              <a:t>Alisha Green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1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8077200" cy="4626008"/>
          </a:xfrm>
        </p:spPr>
        <p:txBody>
          <a:bodyPr/>
          <a:lstStyle/>
          <a:p>
            <a:r>
              <a:rPr lang="en-US" dirty="0" smtClean="0"/>
              <a:t>Participants will learn:</a:t>
            </a:r>
          </a:p>
          <a:p>
            <a:pPr lvl="1"/>
            <a:r>
              <a:rPr lang="en-US" dirty="0" smtClean="0"/>
              <a:t>How and why rubrics are used in higher ed.</a:t>
            </a:r>
          </a:p>
          <a:p>
            <a:pPr lvl="1"/>
            <a:r>
              <a:rPr lang="en-US" dirty="0"/>
              <a:t>How rubrics are being used at MICA</a:t>
            </a:r>
          </a:p>
          <a:p>
            <a:pPr lvl="1"/>
            <a:r>
              <a:rPr lang="en-US" dirty="0" smtClean="0"/>
              <a:t>Best practices for rubric writing</a:t>
            </a:r>
          </a:p>
          <a:p>
            <a:r>
              <a:rPr lang="en-US" dirty="0" smtClean="0"/>
              <a:t>Rubric writing exercise</a:t>
            </a:r>
          </a:p>
          <a:p>
            <a:r>
              <a:rPr lang="en-US" dirty="0" smtClean="0"/>
              <a:t>Examples and questions from your courses &amp; programs/departments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How and why we use rubrics in higher ed.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55000" lnSpcReduction="20000"/>
          </a:bodyPr>
          <a:lstStyle/>
          <a:p>
            <a:r>
              <a:rPr lang="en-US" sz="3400" dirty="0" smtClean="0"/>
              <a:t>Rubric: A scoring guide that describes the criteria that you will use to evaluate/grade a student assignment or activity</a:t>
            </a:r>
          </a:p>
          <a:p>
            <a:r>
              <a:rPr lang="en-US" sz="3400" dirty="0" smtClean="0"/>
              <a:t>Rubrics help </a:t>
            </a:r>
            <a:r>
              <a:rPr lang="en-US" sz="3400" u="sng" dirty="0" smtClean="0"/>
              <a:t>you</a:t>
            </a:r>
            <a:r>
              <a:rPr lang="en-US" sz="3400" dirty="0" smtClean="0"/>
              <a:t>…</a:t>
            </a:r>
          </a:p>
          <a:p>
            <a:pPr lvl="1"/>
            <a:r>
              <a:rPr lang="en-US" sz="3200" dirty="0"/>
              <a:t>clarify vague, fuzzy learning goals (e.g. </a:t>
            </a:r>
            <a:r>
              <a:rPr lang="en-US" sz="3200" dirty="0" smtClean="0"/>
              <a:t>“communication skills”)</a:t>
            </a:r>
          </a:p>
          <a:p>
            <a:pPr lvl="1"/>
            <a:r>
              <a:rPr lang="en-US" sz="3200" dirty="0"/>
              <a:t>provide better feedback to students</a:t>
            </a:r>
          </a:p>
          <a:p>
            <a:pPr lvl="1"/>
            <a:r>
              <a:rPr lang="en-US" sz="3200" dirty="0" smtClean="0"/>
              <a:t>score/grade more easily and efficiently</a:t>
            </a:r>
          </a:p>
          <a:p>
            <a:pPr lvl="1"/>
            <a:r>
              <a:rPr lang="en-US" sz="3200" dirty="0" smtClean="0"/>
              <a:t>be prepared for annual assessment reporting</a:t>
            </a:r>
          </a:p>
          <a:p>
            <a:pPr lvl="1"/>
            <a:r>
              <a:rPr lang="en-US" sz="3200" dirty="0" smtClean="0"/>
              <a:t>self-improve</a:t>
            </a:r>
          </a:p>
          <a:p>
            <a:r>
              <a:rPr lang="en-US" sz="3400" dirty="0" smtClean="0"/>
              <a:t>Rubrics help </a:t>
            </a:r>
            <a:r>
              <a:rPr lang="en-US" sz="3400" u="sng" dirty="0" smtClean="0"/>
              <a:t>your students</a:t>
            </a:r>
            <a:r>
              <a:rPr lang="en-US" sz="3400" dirty="0" smtClean="0"/>
              <a:t>…</a:t>
            </a:r>
          </a:p>
          <a:p>
            <a:pPr lvl="1"/>
            <a:r>
              <a:rPr lang="en-US" sz="3200" dirty="0" smtClean="0"/>
              <a:t>understand your expectations and teaching style</a:t>
            </a:r>
          </a:p>
          <a:p>
            <a:pPr lvl="1"/>
            <a:r>
              <a:rPr lang="en-US" sz="3200" dirty="0" smtClean="0"/>
              <a:t>understand the assignment and why it’s important to their learning</a:t>
            </a:r>
          </a:p>
          <a:p>
            <a:pPr lvl="1"/>
            <a:r>
              <a:rPr lang="en-US" sz="3200" dirty="0" smtClean="0"/>
              <a:t>know exactly what they need to improve</a:t>
            </a:r>
          </a:p>
          <a:p>
            <a:pPr lvl="1"/>
            <a:r>
              <a:rPr lang="en-US" sz="3200" dirty="0" smtClean="0"/>
              <a:t>link the assignment to learning in other classes and in the co-curricular (synthesized learning)</a:t>
            </a:r>
          </a:p>
          <a:p>
            <a:pPr lvl="1"/>
            <a:r>
              <a:rPr lang="en-US" sz="3200" dirty="0"/>
              <a:t>p</a:t>
            </a:r>
            <a:r>
              <a:rPr lang="en-US" sz="3200" dirty="0" smtClean="0"/>
              <a:t>ut into perspective their own strengths and weaknesses within the individual assignment as well as the overall semester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8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28047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" b="21129"/>
          <a:stretch/>
        </p:blipFill>
        <p:spPr bwMode="auto">
          <a:xfrm>
            <a:off x="3048000" y="3048000"/>
            <a:ext cx="5966771" cy="371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1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14288"/>
            <a:ext cx="9210676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67000" y="4419600"/>
            <a:ext cx="1828800" cy="3810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1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Rubrics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82808"/>
            <a:ext cx="8229600" cy="4572000"/>
          </a:xfrm>
        </p:spPr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Checklist</a:t>
            </a:r>
          </a:p>
          <a:p>
            <a:pPr marL="64008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0" t="18572" r="9020" b="27749"/>
          <a:stretch/>
        </p:blipFill>
        <p:spPr bwMode="auto">
          <a:xfrm>
            <a:off x="3132064" y="1676400"/>
            <a:ext cx="5783336" cy="495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45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Rubrics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82808"/>
            <a:ext cx="8229600" cy="4572000"/>
          </a:xfrm>
        </p:spPr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Checklist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Holistic</a:t>
            </a:r>
          </a:p>
          <a:p>
            <a:pPr marL="578358" indent="-514350">
              <a:buFont typeface="+mj-lt"/>
              <a:buAutoNum type="arabicPeriod"/>
            </a:pPr>
            <a:endParaRPr lang="en-US" dirty="0" smtClean="0"/>
          </a:p>
          <a:p>
            <a:pPr marL="64008" indent="0">
              <a:buNone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483572"/>
              </p:ext>
            </p:extLst>
          </p:nvPr>
        </p:nvGraphicFramePr>
        <p:xfrm>
          <a:off x="2971800" y="1981202"/>
          <a:ext cx="5791200" cy="4267197"/>
        </p:xfrm>
        <a:graphic>
          <a:graphicData uri="http://schemas.openxmlformats.org/drawingml/2006/table">
            <a:tbl>
              <a:tblPr/>
              <a:tblGrid>
                <a:gridCol w="713984"/>
                <a:gridCol w="5077216"/>
              </a:tblGrid>
              <a:tr h="299808"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Points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Description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8903">
                <a:tc>
                  <a:txBody>
                    <a:bodyPr/>
                    <a:lstStyle/>
                    <a:p>
                      <a:pPr fontAlgn="t"/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Student’s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 of concept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clearly evident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uses effective strategies to get accurate results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uses logical thinking to arrive at conclusion</a:t>
                      </a: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20417">
                <a:tc>
                  <a:txBody>
                    <a:bodyPr/>
                    <a:lstStyle/>
                    <a:p>
                      <a:pPr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Student’s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 of the concept is evident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uses appropriate strategies to arrive at a result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shows thinking skills to arrive at conclusion</a:t>
                      </a: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7652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has limited understanding of a concept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uses strategies that are ineffective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attempts to show thinking skills</a:t>
                      </a: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20417">
                <a:tc>
                  <a:txBody>
                    <a:bodyPr/>
                    <a:lstStyle/>
                    <a:p>
                      <a:pPr fontAlgn="t"/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has a complete lack of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makes no attempt to use a strategy</a:t>
                      </a:r>
                    </a:p>
                    <a:p>
                      <a:pPr fontAlgn="base">
                        <a:buFont typeface="Arial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shows no understanding</a:t>
                      </a:r>
                    </a:p>
                  </a:txBody>
                  <a:tcPr marL="11447" marR="11447" marT="28618" marB="2861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1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Rubrics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82808"/>
            <a:ext cx="8229600" cy="4572000"/>
          </a:xfrm>
        </p:spPr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Checklist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Holistic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Structured </a:t>
            </a:r>
          </a:p>
          <a:p>
            <a:pPr marL="6400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 Observation</a:t>
            </a:r>
            <a:endParaRPr lang="en-US" sz="2400" dirty="0" smtClean="0"/>
          </a:p>
          <a:p>
            <a:pPr marL="578358" indent="-514350">
              <a:buFont typeface="+mj-lt"/>
              <a:buAutoNum type="arabicPeriod"/>
            </a:pPr>
            <a:endParaRPr lang="en-US" dirty="0" smtClean="0"/>
          </a:p>
          <a:p>
            <a:pPr marL="64008" indent="0"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60" b="6260"/>
          <a:stretch/>
        </p:blipFill>
        <p:spPr bwMode="auto">
          <a:xfrm>
            <a:off x="4419600" y="1371600"/>
            <a:ext cx="4343400" cy="537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4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Rubrics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82808"/>
            <a:ext cx="8229600" cy="4572000"/>
          </a:xfrm>
        </p:spPr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Checklist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Holistic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dirty="0" smtClean="0"/>
              <a:t>Structured </a:t>
            </a:r>
          </a:p>
          <a:p>
            <a:pPr marL="6400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 Observation</a:t>
            </a:r>
            <a:endParaRPr lang="en-US" sz="2400" dirty="0" smtClean="0"/>
          </a:p>
          <a:p>
            <a:pPr marL="578358" indent="-514350">
              <a:buFont typeface="+mj-lt"/>
              <a:buAutoNum type="arabicPeriod" startAt="4"/>
            </a:pPr>
            <a:r>
              <a:rPr lang="en-US" sz="2400" dirty="0" smtClean="0"/>
              <a:t>Rating Scale</a:t>
            </a:r>
          </a:p>
          <a:p>
            <a:pPr marL="438912" lvl="1" indent="0">
              <a:buNone/>
            </a:pPr>
            <a:r>
              <a:rPr lang="en-US" sz="1800" dirty="0" smtClean="0"/>
              <a:t> (most common type</a:t>
            </a:r>
          </a:p>
          <a:p>
            <a:pPr marL="438912" lvl="1" indent="0">
              <a:buNone/>
            </a:pPr>
            <a:r>
              <a:rPr lang="en-US" sz="1800" dirty="0" smtClean="0"/>
              <a:t> used </a:t>
            </a:r>
            <a:r>
              <a:rPr lang="en-US" sz="1800" dirty="0" smtClean="0"/>
              <a:t>for MICA’s</a:t>
            </a:r>
          </a:p>
          <a:p>
            <a:pPr marL="438912" lvl="1" indent="0">
              <a:buNone/>
            </a:pPr>
            <a:r>
              <a:rPr lang="en-US" sz="1800" dirty="0" smtClean="0"/>
              <a:t> annual </a:t>
            </a:r>
            <a:r>
              <a:rPr lang="en-US" sz="1800" dirty="0" smtClean="0"/>
              <a:t>assessment</a:t>
            </a:r>
          </a:p>
          <a:p>
            <a:pPr marL="438912" lvl="1" indent="0">
              <a:buNone/>
            </a:pPr>
            <a:r>
              <a:rPr lang="en-US" sz="1800" dirty="0" smtClean="0"/>
              <a:t> reports</a:t>
            </a:r>
            <a:r>
              <a:rPr lang="en-US" sz="1800" dirty="0" smtClean="0"/>
              <a:t>)</a:t>
            </a:r>
          </a:p>
          <a:p>
            <a:pPr marL="578358" indent="-514350">
              <a:buFont typeface="+mj-lt"/>
              <a:buAutoNum type="arabicPeriod" startAt="4"/>
            </a:pPr>
            <a:endParaRPr lang="en-US" dirty="0" smtClean="0"/>
          </a:p>
          <a:p>
            <a:pPr marL="64008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09800"/>
            <a:ext cx="58102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5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686800" cy="139903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How Rubrics are Used at MICA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annual assessment of Student Learning Outcomes (SLOs)</a:t>
            </a:r>
          </a:p>
          <a:p>
            <a:pPr lvl="1"/>
            <a:r>
              <a:rPr lang="en-US" dirty="0" smtClean="0"/>
              <a:t>see handouts for examples</a:t>
            </a:r>
          </a:p>
          <a:p>
            <a:r>
              <a:rPr lang="en-US" dirty="0" smtClean="0"/>
              <a:t>For assignment grading</a:t>
            </a:r>
          </a:p>
          <a:p>
            <a:pPr lvl="1"/>
            <a:r>
              <a:rPr lang="en-US" dirty="0" smtClean="0"/>
              <a:t>examples from Jonathan’s classes</a:t>
            </a:r>
          </a:p>
        </p:txBody>
      </p:sp>
    </p:spTree>
    <p:extLst>
      <p:ext uri="{BB962C8B-B14F-4D97-AF65-F5344CB8AC3E}">
        <p14:creationId xmlns:p14="http://schemas.microsoft.com/office/powerpoint/2010/main" val="4957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Rubrics</a:t>
            </a:r>
            <a:br>
              <a:rPr lang="en-US" dirty="0" smtClean="0"/>
            </a:br>
            <a:r>
              <a:rPr lang="en-US" sz="3600" dirty="0" smtClean="0"/>
              <a:t>Rating Scale Example: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3333" r="5555" b="21112"/>
          <a:stretch/>
        </p:blipFill>
        <p:spPr>
          <a:xfrm>
            <a:off x="762000" y="1637581"/>
            <a:ext cx="7543800" cy="4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sure the activity/assignment is aligned with your SLO(s)</a:t>
            </a:r>
          </a:p>
          <a:p>
            <a:pPr lvl="1"/>
            <a:r>
              <a:rPr lang="en-US" sz="2000" dirty="0" smtClean="0"/>
              <a:t>SLO: “</a:t>
            </a:r>
            <a:r>
              <a:rPr lang="en-US" sz="2000" dirty="0"/>
              <a:t>Students will be able to </a:t>
            </a:r>
            <a:r>
              <a:rPr lang="en-US" sz="2000" dirty="0" smtClean="0"/>
              <a:t>apply the foundational </a:t>
            </a:r>
            <a:r>
              <a:rPr lang="en-US" sz="2000" dirty="0"/>
              <a:t>elements </a:t>
            </a:r>
            <a:r>
              <a:rPr lang="en-US" sz="2000" dirty="0" smtClean="0"/>
              <a:t>and principles </a:t>
            </a:r>
            <a:r>
              <a:rPr lang="en-US" sz="2000" dirty="0"/>
              <a:t>of </a:t>
            </a:r>
            <a:r>
              <a:rPr lang="en-US" sz="2000" dirty="0" smtClean="0"/>
              <a:t>the design process.”</a:t>
            </a:r>
          </a:p>
          <a:p>
            <a:pPr lvl="1"/>
            <a:r>
              <a:rPr lang="en-US" sz="2000" dirty="0" smtClean="0"/>
              <a:t>Assignment Rubric</a:t>
            </a:r>
            <a:r>
              <a:rPr lang="en-US" sz="2000" dirty="0"/>
              <a:t>: “</a:t>
            </a:r>
            <a:r>
              <a:rPr lang="en-US" sz="2000" u="sng" dirty="0"/>
              <a:t>Successfully </a:t>
            </a:r>
            <a:r>
              <a:rPr lang="en-US" sz="2000" u="sng" dirty="0" smtClean="0"/>
              <a:t>apply </a:t>
            </a:r>
            <a:r>
              <a:rPr lang="en-US" sz="2000" u="sng" dirty="0"/>
              <a:t>elements of the design process</a:t>
            </a:r>
            <a:r>
              <a:rPr lang="en-US" sz="2000" dirty="0" smtClean="0"/>
              <a:t>”</a:t>
            </a:r>
          </a:p>
          <a:p>
            <a:pPr lvl="2"/>
            <a:r>
              <a:rPr lang="en-US" sz="1800" dirty="0" smtClean="0"/>
              <a:t>15% of grade on the assignment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81335" y="2590800"/>
            <a:ext cx="461665" cy="12209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</a:rPr>
              <a:t>Example</a:t>
            </a:r>
            <a:endParaRPr lang="en-US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6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87585"/>
              </p:ext>
            </p:extLst>
          </p:nvPr>
        </p:nvGraphicFramePr>
        <p:xfrm>
          <a:off x="381000" y="685800"/>
          <a:ext cx="8686800" cy="3249019"/>
        </p:xfrm>
        <a:graphic>
          <a:graphicData uri="http://schemas.openxmlformats.org/drawingml/2006/table">
            <a:tbl>
              <a:tblPr/>
              <a:tblGrid>
                <a:gridCol w="1600200"/>
                <a:gridCol w="1981200"/>
                <a:gridCol w="1600200"/>
                <a:gridCol w="1752600"/>
                <a:gridCol w="1752600"/>
              </a:tblGrid>
              <a:tr h="762000">
                <a:tc>
                  <a:txBody>
                    <a:bodyPr/>
                    <a:lstStyle/>
                    <a:p>
                      <a:pPr marL="723900" marR="680720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703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Accomplished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9941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Proficien</a:t>
                      </a:r>
                      <a:r>
                        <a:rPr lang="en-US" sz="18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275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Developing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700" marR="481965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Novice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7019">
                <a:tc>
                  <a:txBody>
                    <a:bodyPr/>
                    <a:lstStyle/>
                    <a:p>
                      <a:pPr marL="0" marR="0">
                        <a:lnSpc>
                          <a:spcPts val="6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92075" marR="53975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Successfully a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plied ele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ents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of the design proces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(15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240" marR="1041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marR="20320" indent="-25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67945" indent="-3175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4045" marR="582295" algn="ctr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5800" y="5956013"/>
            <a:ext cx="769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Lucida Sans" pitchFamily="34" charset="0"/>
              </a:rPr>
              <a:t>Dana Scott, Philadelphia University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Opportunity Project Rubric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446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sure the activity/assignment is aligned with your SLO(s)</a:t>
            </a:r>
          </a:p>
          <a:p>
            <a:r>
              <a:rPr lang="en-US" sz="2400" dirty="0" smtClean="0"/>
              <a:t>Think of the characteristics, skills, or behaviors that you are looking for in this particular student work/activity (and what you’re not looking for)</a:t>
            </a:r>
          </a:p>
          <a:p>
            <a:pPr lvl="1"/>
            <a:r>
              <a:rPr lang="en-US" sz="2000" dirty="0" smtClean="0"/>
              <a:t>Variation in approach</a:t>
            </a:r>
          </a:p>
          <a:p>
            <a:pPr lvl="1"/>
            <a:r>
              <a:rPr lang="en-US" sz="2000" dirty="0" smtClean="0"/>
              <a:t>Human-centered </a:t>
            </a:r>
          </a:p>
          <a:p>
            <a:pPr lvl="1"/>
            <a:r>
              <a:rPr lang="en-US" sz="2000" dirty="0" smtClean="0"/>
              <a:t>Logical sequence</a:t>
            </a:r>
          </a:p>
          <a:p>
            <a:pPr lvl="1"/>
            <a:r>
              <a:rPr lang="en-US" sz="2000" dirty="0" smtClean="0"/>
              <a:t>Did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884474"/>
            <a:ext cx="461665" cy="12209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</a:rPr>
              <a:t>Example</a:t>
            </a:r>
            <a:endParaRPr lang="en-US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sure the activity/assignment is aligned with your SLO(s)</a:t>
            </a:r>
          </a:p>
          <a:p>
            <a:r>
              <a:rPr lang="en-US" sz="2400" dirty="0" smtClean="0"/>
              <a:t>Think of the characteristics, skills, or behaviors that you are looking for in this particular student work/activity (and what you’re not looking for)</a:t>
            </a:r>
          </a:p>
          <a:p>
            <a:pPr lvl="1"/>
            <a:r>
              <a:rPr lang="en-US" sz="2000" dirty="0"/>
              <a:t>Variation in approach</a:t>
            </a:r>
          </a:p>
          <a:p>
            <a:pPr lvl="1"/>
            <a:r>
              <a:rPr lang="en-US" sz="2000" dirty="0"/>
              <a:t>Human-centered </a:t>
            </a:r>
          </a:p>
          <a:p>
            <a:pPr lvl="1"/>
            <a:r>
              <a:rPr lang="en-US" sz="2000" dirty="0"/>
              <a:t>Logical sequence</a:t>
            </a:r>
          </a:p>
          <a:p>
            <a:pPr lvl="1"/>
            <a:r>
              <a:rPr lang="en-US" sz="2000" dirty="0"/>
              <a:t>Did </a:t>
            </a:r>
            <a:r>
              <a:rPr lang="en-US" sz="2000" dirty="0" smtClean="0"/>
              <a:t>research</a:t>
            </a:r>
            <a:endParaRPr lang="en-US" sz="2400" dirty="0" smtClean="0"/>
          </a:p>
          <a:p>
            <a:r>
              <a:rPr lang="en-US" sz="2400" dirty="0" smtClean="0"/>
              <a:t>Write thorough descriptions for excellent</a:t>
            </a:r>
            <a:r>
              <a:rPr lang="en-US" sz="2400" dirty="0"/>
              <a:t> </a:t>
            </a:r>
            <a:r>
              <a:rPr lang="en-US" sz="2400" dirty="0" smtClean="0"/>
              <a:t>(4) and poor</a:t>
            </a:r>
            <a:r>
              <a:rPr lang="en-US" sz="2400" dirty="0"/>
              <a:t> </a:t>
            </a:r>
            <a:r>
              <a:rPr lang="en-US" sz="2400" dirty="0" smtClean="0"/>
              <a:t>(1) work for each attribute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86200"/>
            <a:ext cx="50641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15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007574"/>
              </p:ext>
            </p:extLst>
          </p:nvPr>
        </p:nvGraphicFramePr>
        <p:xfrm>
          <a:off x="381000" y="685800"/>
          <a:ext cx="8686800" cy="3249019"/>
        </p:xfrm>
        <a:graphic>
          <a:graphicData uri="http://schemas.openxmlformats.org/drawingml/2006/table">
            <a:tbl>
              <a:tblPr/>
              <a:tblGrid>
                <a:gridCol w="1600200"/>
                <a:gridCol w="1981200"/>
                <a:gridCol w="1600200"/>
                <a:gridCol w="1752600"/>
                <a:gridCol w="1752600"/>
              </a:tblGrid>
              <a:tr h="762000">
                <a:tc>
                  <a:txBody>
                    <a:bodyPr/>
                    <a:lstStyle/>
                    <a:p>
                      <a:pPr marL="723900" marR="680720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703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Accomplished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9941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Proficien</a:t>
                      </a:r>
                      <a:r>
                        <a:rPr lang="en-US" sz="18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275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Developing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700" marR="481965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Novice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7019">
                <a:tc>
                  <a:txBody>
                    <a:bodyPr/>
                    <a:lstStyle/>
                    <a:p>
                      <a:pPr marL="0" marR="0">
                        <a:lnSpc>
                          <a:spcPts val="6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92075" marR="53975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Successfully a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plied ele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ents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of the design proces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(15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240" marR="1041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42240" marR="1041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ple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ented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varied and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appropriate hu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-centered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research techniques to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acco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plish a logical process.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marR="20320" indent="-25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67945" indent="-3175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4045" marR="582295" algn="ctr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9215" marR="35560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id not apply the ele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ents of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88620" marR="354965" algn="ctr">
                        <a:lnSpc>
                          <a:spcPct val="115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design process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5800" y="5956013"/>
            <a:ext cx="769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Lucida Sans" pitchFamily="34" charset="0"/>
              </a:rPr>
              <a:t>Dana Scott, Philadelphia University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Opportunity Project Rubric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08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sure the activity/assignment is aligned with your SLO(s)</a:t>
            </a:r>
          </a:p>
          <a:p>
            <a:r>
              <a:rPr lang="en-US" sz="2400" dirty="0" smtClean="0"/>
              <a:t>Think of the characteristics, skills, or behaviors that you are looking for in this particular student work/activity (and what you’re not looking for)</a:t>
            </a:r>
            <a:endParaRPr lang="en-US" sz="2000" dirty="0" smtClean="0"/>
          </a:p>
          <a:p>
            <a:r>
              <a:rPr lang="en-US" sz="2400" dirty="0" smtClean="0"/>
              <a:t>Write thorough descriptions for excellent</a:t>
            </a:r>
            <a:r>
              <a:rPr lang="en-US" sz="2400" dirty="0"/>
              <a:t> </a:t>
            </a:r>
            <a:r>
              <a:rPr lang="en-US" sz="2400" dirty="0" smtClean="0"/>
              <a:t>(4) and poor</a:t>
            </a:r>
            <a:r>
              <a:rPr lang="en-US" sz="2400" dirty="0"/>
              <a:t> </a:t>
            </a:r>
            <a:r>
              <a:rPr lang="en-US" sz="2400" dirty="0" smtClean="0"/>
              <a:t>(1) work for each attribute</a:t>
            </a:r>
          </a:p>
          <a:p>
            <a:r>
              <a:rPr lang="en-US" sz="2400" dirty="0" smtClean="0"/>
              <a:t>Complete the rubric by describing the other levels on the continuum (2 &amp;3) for each attribute</a:t>
            </a:r>
          </a:p>
        </p:txBody>
      </p:sp>
    </p:spTree>
    <p:extLst>
      <p:ext uri="{BB962C8B-B14F-4D97-AF65-F5344CB8AC3E}">
        <p14:creationId xmlns:p14="http://schemas.microsoft.com/office/powerpoint/2010/main" val="6538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045184"/>
              </p:ext>
            </p:extLst>
          </p:nvPr>
        </p:nvGraphicFramePr>
        <p:xfrm>
          <a:off x="381000" y="685800"/>
          <a:ext cx="8686800" cy="3249019"/>
        </p:xfrm>
        <a:graphic>
          <a:graphicData uri="http://schemas.openxmlformats.org/drawingml/2006/table">
            <a:tbl>
              <a:tblPr/>
              <a:tblGrid>
                <a:gridCol w="1600200"/>
                <a:gridCol w="1981200"/>
                <a:gridCol w="1600200"/>
                <a:gridCol w="1752600"/>
                <a:gridCol w="1752600"/>
              </a:tblGrid>
              <a:tr h="762000">
                <a:tc>
                  <a:txBody>
                    <a:bodyPr/>
                    <a:lstStyle/>
                    <a:p>
                      <a:pPr marL="723900" marR="680720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703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Accomplished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9941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Proficien</a:t>
                      </a:r>
                      <a:r>
                        <a:rPr lang="en-US" sz="18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2755" marR="0" algn="l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Developing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0700" marR="481965" algn="ctr">
                        <a:lnSpc>
                          <a:spcPts val="115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Novice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7019">
                <a:tc>
                  <a:txBody>
                    <a:bodyPr/>
                    <a:lstStyle/>
                    <a:p>
                      <a:pPr marL="0" marR="0">
                        <a:lnSpc>
                          <a:spcPts val="6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92075" marR="53975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Successfully a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p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plied ele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ents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of the design proces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(15</a:t>
                      </a:r>
                      <a:r>
                        <a:rPr lang="en-US" sz="1600" b="1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r>
                        <a:rPr lang="en-US" sz="1600" b="1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240" marR="1041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</a:p>
                    <a:p>
                      <a:pPr marL="142240" marR="1041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ple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ented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varied and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appropriate hu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-centered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research techniques to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acco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plish a logical process.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marR="20320" indent="-25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600" spc="5" dirty="0" smtClean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58420" marR="20320" indent="-2540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ple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ented 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ultiple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hu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an-centered research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techniques that 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ere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usually logically sequenced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.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6680" marR="67945" indent="-3175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</a:p>
                    <a:p>
                      <a:pPr marL="106680" marR="67945" indent="-3175" algn="ctr">
                        <a:lnSpc>
                          <a:spcPct val="10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ple</a:t>
                      </a:r>
                      <a:r>
                        <a:rPr lang="en-US" sz="1600" spc="1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ented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 fe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hu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an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centered research techniques and often did not follo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 a logical and progressive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sequence.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4045" marR="582295" algn="ctr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9215" marR="35560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id not apply the ele</a:t>
                      </a:r>
                      <a:r>
                        <a:rPr lang="en-US" sz="1600" spc="1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ents of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88620" marR="354965" algn="ctr">
                        <a:lnSpc>
                          <a:spcPct val="115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600" spc="5" dirty="0">
                          <a:effectLst/>
                          <a:latin typeface="Calibri"/>
                          <a:ea typeface="Calibri"/>
                          <a:cs typeface="Calibri"/>
                        </a:rPr>
                        <a:t>design process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5800" y="5956013"/>
            <a:ext cx="769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Lucida Sans" pitchFamily="34" charset="0"/>
              </a:rPr>
              <a:t>Dana Scott, Philadelphia University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Opportunity Project Rubric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Make sure the activity/assignment is aligned with your SLO(s)</a:t>
            </a:r>
          </a:p>
          <a:p>
            <a:r>
              <a:rPr lang="en-US" sz="2400" dirty="0" smtClean="0"/>
              <a:t>Think of the characteristics, skills, or behaviors that you are looking for in this particular student work/activity (and what you’re not looking for)</a:t>
            </a:r>
            <a:endParaRPr lang="en-US" sz="2000" dirty="0" smtClean="0"/>
          </a:p>
          <a:p>
            <a:r>
              <a:rPr lang="en-US" sz="2400" dirty="0" smtClean="0"/>
              <a:t>Write thorough descriptions for excellent</a:t>
            </a:r>
            <a:r>
              <a:rPr lang="en-US" sz="2400" dirty="0"/>
              <a:t> </a:t>
            </a:r>
            <a:r>
              <a:rPr lang="en-US" sz="2400" dirty="0" smtClean="0"/>
              <a:t>(4) and poor</a:t>
            </a:r>
            <a:r>
              <a:rPr lang="en-US" sz="2400" dirty="0"/>
              <a:t> </a:t>
            </a:r>
            <a:r>
              <a:rPr lang="en-US" sz="2400" dirty="0" smtClean="0"/>
              <a:t>(1) work for each attribute</a:t>
            </a:r>
          </a:p>
          <a:p>
            <a:r>
              <a:rPr lang="en-US" sz="2400" dirty="0" smtClean="0"/>
              <a:t>Complete the rubric by describing the other levels on the continuum (2 &amp;3) for each attribute</a:t>
            </a:r>
          </a:p>
          <a:p>
            <a:r>
              <a:rPr lang="en-US" sz="2400" dirty="0" smtClean="0"/>
              <a:t>Repeat for each criteria for the assignment</a:t>
            </a:r>
          </a:p>
        </p:txBody>
      </p:sp>
    </p:spTree>
    <p:extLst>
      <p:ext uri="{BB962C8B-B14F-4D97-AF65-F5344CB8AC3E}">
        <p14:creationId xmlns:p14="http://schemas.microsoft.com/office/powerpoint/2010/main" val="2119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"/>
          <a:stretch/>
        </p:blipFill>
        <p:spPr bwMode="auto">
          <a:xfrm>
            <a:off x="304800" y="76200"/>
            <a:ext cx="8610600" cy="6424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3400" y="6554687"/>
            <a:ext cx="7696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Lucida Sans" pitchFamily="34" charset="0"/>
              </a:rPr>
              <a:t>Dana Scott, Philadelphia University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4343400"/>
            <a:ext cx="1676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0114" y="5257800"/>
            <a:ext cx="1676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534400" cy="1399032"/>
          </a:xfrm>
        </p:spPr>
        <p:txBody>
          <a:bodyPr/>
          <a:lstStyle/>
          <a:p>
            <a:r>
              <a:rPr lang="en-US" dirty="0" smtClean="0"/>
              <a:t>Best Practices in Rubric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 sure to…</a:t>
            </a:r>
          </a:p>
          <a:p>
            <a:pPr lvl="1"/>
            <a:r>
              <a:rPr lang="en-US" dirty="0" smtClean="0"/>
              <a:t>Use Bloom’s Taxonomy Action Verbs</a:t>
            </a:r>
          </a:p>
          <a:p>
            <a:pPr lvl="1"/>
            <a:r>
              <a:rPr lang="en-US" dirty="0" smtClean="0"/>
              <a:t>Check out MICA’s assessment webpage and assessment archive for examples and guides</a:t>
            </a:r>
          </a:p>
          <a:p>
            <a:pPr lvl="1"/>
            <a:r>
              <a:rPr lang="en-US" dirty="0" smtClean="0"/>
              <a:t>Revise your rubrics</a:t>
            </a:r>
          </a:p>
          <a:p>
            <a:pPr lvl="2"/>
            <a:r>
              <a:rPr lang="en-US" dirty="0" smtClean="0"/>
              <a:t>“Don’t let the perfect be the enemy of the good!” – Voltaire</a:t>
            </a:r>
          </a:p>
          <a:p>
            <a:pPr lvl="1"/>
            <a:r>
              <a:rPr lang="en-US" dirty="0" smtClean="0"/>
              <a:t>Allow yourself some flexibility. Rubrics are not always dead-on (especially in the fine arts.) </a:t>
            </a:r>
          </a:p>
        </p:txBody>
      </p:sp>
    </p:spTree>
    <p:extLst>
      <p:ext uri="{BB962C8B-B14F-4D97-AF65-F5344CB8AC3E}">
        <p14:creationId xmlns:p14="http://schemas.microsoft.com/office/powerpoint/2010/main" val="28288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Rubric Writing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 are faculty members at the Maryland Institute of Culinary Arts. </a:t>
            </a:r>
            <a:r>
              <a:rPr lang="en-US" sz="2800" dirty="0" smtClean="0"/>
              <a:t>You’ve </a:t>
            </a:r>
            <a:r>
              <a:rPr lang="en-US" sz="2800" dirty="0" smtClean="0"/>
              <a:t>been asked to create a rubric for your Confections course.</a:t>
            </a:r>
            <a:endParaRPr lang="en-US" sz="2800" dirty="0"/>
          </a:p>
          <a:p>
            <a:pPr lvl="1"/>
            <a:r>
              <a:rPr lang="en-US" sz="2400" dirty="0" smtClean="0"/>
              <a:t>Student assignment: “Create the best new candy.”</a:t>
            </a:r>
          </a:p>
          <a:p>
            <a:pPr lvl="1"/>
            <a:r>
              <a:rPr lang="en-US" sz="2400" dirty="0" smtClean="0"/>
              <a:t>Rubric: Must measure 4 criteria, with 4 levels of achievement for each.</a:t>
            </a:r>
            <a:endParaRPr lang="en-US" sz="2400" dirty="0"/>
          </a:p>
        </p:txBody>
      </p:sp>
      <p:pic>
        <p:nvPicPr>
          <p:cNvPr id="5122" name="Picture 2" descr="C:\Users\agreen\AppData\Local\Microsoft\Windows\Temporary Internet Files\Content.IE5\Z6PY12RA\memo-pictogram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02770"/>
            <a:ext cx="1289731" cy="143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9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204788"/>
            <a:ext cx="8448675" cy="644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26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Examples and questions from your courses &amp; programs/departments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953000"/>
            <a:ext cx="7696200" cy="1501808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en-US" dirty="0" smtClean="0"/>
              <a:t>Contact us:</a:t>
            </a:r>
          </a:p>
          <a:p>
            <a:pPr marL="64008" indent="0">
              <a:buNone/>
            </a:pPr>
            <a:r>
              <a:rPr lang="en-US" dirty="0"/>
              <a:t>	</a:t>
            </a:r>
            <a:r>
              <a:rPr lang="en-US" dirty="0" smtClean="0"/>
              <a:t>Alisha Green- </a:t>
            </a:r>
            <a:r>
              <a:rPr lang="en-US" dirty="0" err="1" smtClean="0">
                <a:hlinkClick r:id="rId2"/>
              </a:rPr>
              <a:t>agreen@mica.edu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/>
              <a:t>	Jonathan </a:t>
            </a:r>
            <a:r>
              <a:rPr lang="en-US" dirty="0" err="1" smtClean="0"/>
              <a:t>Latiano</a:t>
            </a:r>
            <a:r>
              <a:rPr lang="en-US" dirty="0"/>
              <a:t>- </a:t>
            </a:r>
            <a:r>
              <a:rPr lang="en-US" dirty="0" err="1" smtClean="0">
                <a:hlinkClick r:id="rId3"/>
              </a:rPr>
              <a:t>jlatiano@mica.edu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/>
              <a:t> </a:t>
            </a:r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3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475</TotalTime>
  <Words>913</Words>
  <Application>Microsoft Office PowerPoint</Application>
  <PresentationFormat>On-screen Show (4:3)</PresentationFormat>
  <Paragraphs>160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Verve</vt:lpstr>
      <vt:lpstr>Developing Rubrics  to Measure Learning at MICA</vt:lpstr>
      <vt:lpstr>Workshop Goals</vt:lpstr>
      <vt:lpstr>How and why we use rubrics in higher ed.</vt:lpstr>
      <vt:lpstr>PowerPoint Presentation</vt:lpstr>
      <vt:lpstr>PowerPoint Presentation</vt:lpstr>
      <vt:lpstr>Types of Rubrics</vt:lpstr>
      <vt:lpstr>Types of Rubrics</vt:lpstr>
      <vt:lpstr>Types of Rubrics</vt:lpstr>
      <vt:lpstr>Types of Rubrics</vt:lpstr>
      <vt:lpstr>How Rubrics are Used at MICA </vt:lpstr>
      <vt:lpstr>Types of Rubrics Rating Scale Example:</vt:lpstr>
      <vt:lpstr>Best Practices in Rubric Writing</vt:lpstr>
      <vt:lpstr>PowerPoint Presentation</vt:lpstr>
      <vt:lpstr>Best Practices in Rubric Writing</vt:lpstr>
      <vt:lpstr>Best Practices in Rubric Writing</vt:lpstr>
      <vt:lpstr>PowerPoint Presentation</vt:lpstr>
      <vt:lpstr>Best Practices in Rubric Writing</vt:lpstr>
      <vt:lpstr>PowerPoint Presentation</vt:lpstr>
      <vt:lpstr>Best Practices in Rubric Writing</vt:lpstr>
      <vt:lpstr>PowerPoint Presentation</vt:lpstr>
      <vt:lpstr>Best Practices in Rubric Writing</vt:lpstr>
      <vt:lpstr>Rubric Writing Exercise</vt:lpstr>
      <vt:lpstr>PowerPoint Presentation</vt:lpstr>
      <vt:lpstr>Examples and questions from your courses &amp; programs/departments </vt:lpstr>
    </vt:vector>
  </TitlesOfParts>
  <Company>Maryland Institute College of Art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43</cp:revision>
  <dcterms:created xsi:type="dcterms:W3CDTF">2016-11-15T19:08:08Z</dcterms:created>
  <dcterms:modified xsi:type="dcterms:W3CDTF">2016-11-22T16:40:21Z</dcterms:modified>
</cp:coreProperties>
</file>