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9" r:id="rId3"/>
    <p:sldId id="298" r:id="rId4"/>
    <p:sldId id="310" r:id="rId5"/>
    <p:sldId id="311" r:id="rId6"/>
    <p:sldId id="312" r:id="rId7"/>
    <p:sldId id="313" r:id="rId8"/>
    <p:sldId id="314" r:id="rId9"/>
    <p:sldId id="303" r:id="rId10"/>
    <p:sldId id="304" r:id="rId11"/>
    <p:sldId id="315" r:id="rId12"/>
    <p:sldId id="316" r:id="rId13"/>
    <p:sldId id="263" r:id="rId14"/>
    <p:sldId id="317" r:id="rId15"/>
    <p:sldId id="266" r:id="rId16"/>
    <p:sldId id="269" r:id="rId17"/>
    <p:sldId id="267" r:id="rId18"/>
    <p:sldId id="318" r:id="rId19"/>
    <p:sldId id="265" r:id="rId20"/>
    <p:sldId id="271" r:id="rId21"/>
    <p:sldId id="319" r:id="rId22"/>
    <p:sldId id="272" r:id="rId23"/>
    <p:sldId id="322" r:id="rId24"/>
    <p:sldId id="275" r:id="rId25"/>
    <p:sldId id="320" r:id="rId26"/>
    <p:sldId id="321" r:id="rId27"/>
    <p:sldId id="278" r:id="rId28"/>
    <p:sldId id="323" r:id="rId29"/>
    <p:sldId id="284" r:id="rId30"/>
    <p:sldId id="285" r:id="rId31"/>
    <p:sldId id="292" r:id="rId32"/>
    <p:sldId id="286" r:id="rId33"/>
    <p:sldId id="287" r:id="rId34"/>
    <p:sldId id="290" r:id="rId35"/>
    <p:sldId id="324" r:id="rId36"/>
    <p:sldId id="297"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p:restoredTop sz="94714"/>
  </p:normalViewPr>
  <p:slideViewPr>
    <p:cSldViewPr snapToGrid="0">
      <p:cViewPr varScale="1">
        <p:scale>
          <a:sx n="109" d="100"/>
          <a:sy n="109" d="100"/>
        </p:scale>
        <p:origin x="208"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4">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4">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3855E6-7DE5-5045-9FEA-33EA62399FF4}" type="doc">
      <dgm:prSet loTypeId="urn:microsoft.com/office/officeart/2005/8/layout/process5" loCatId="" qsTypeId="urn:microsoft.com/office/officeart/2005/8/quickstyle/simple4#4" qsCatId="simple" csTypeId="urn:microsoft.com/office/officeart/2005/8/colors/colorful5#4" csCatId="colorful" phldr="1"/>
      <dgm:spPr/>
    </dgm:pt>
    <dgm:pt modelId="{7A694B00-5743-994B-B1FF-5D7DB5CDBA73}">
      <dgm:prSet phldrT="[Text]"/>
      <dgm:spPr>
        <a:solidFill>
          <a:schemeClr val="accent1"/>
        </a:solidFill>
      </dgm:spPr>
      <dgm:t>
        <a:bodyPr/>
        <a:lstStyle/>
        <a:p>
          <a:pPr rtl="0"/>
          <a:r>
            <a:rPr lang="en-US" dirty="0"/>
            <a:t>Report</a:t>
          </a:r>
        </a:p>
      </dgm:t>
    </dgm:pt>
    <dgm:pt modelId="{CADC31A5-6C0A-0747-8F47-B984778A4FFF}" type="parTrans" cxnId="{8A2EADE3-BCAE-354A-BD0D-9A6B7DBB5CE6}">
      <dgm:prSet/>
      <dgm:spPr/>
      <dgm:t>
        <a:bodyPr/>
        <a:lstStyle/>
        <a:p>
          <a:endParaRPr lang="en-US"/>
        </a:p>
      </dgm:t>
    </dgm:pt>
    <dgm:pt modelId="{E40B9788-D078-EC4B-BF3D-CFAD61E5C29F}" type="sibTrans" cxnId="{8A2EADE3-BCAE-354A-BD0D-9A6B7DBB5CE6}">
      <dgm:prSet/>
      <dgm:spPr>
        <a:solidFill>
          <a:schemeClr val="tx1"/>
        </a:solidFill>
      </dgm:spPr>
      <dgm:t>
        <a:bodyPr/>
        <a:lstStyle/>
        <a:p>
          <a:pPr rtl="0"/>
          <a:endParaRPr lang="en-US"/>
        </a:p>
      </dgm:t>
    </dgm:pt>
    <dgm:pt modelId="{006C21E6-5E8B-AC4F-A53F-A15513C3A4FE}">
      <dgm:prSet phldrT="[Text]"/>
      <dgm:spPr>
        <a:solidFill>
          <a:schemeClr val="accent1"/>
        </a:solidFill>
      </dgm:spPr>
      <dgm:t>
        <a:bodyPr/>
        <a:lstStyle/>
        <a:p>
          <a:r>
            <a:rPr lang="en-US" dirty="0"/>
            <a:t>Formal Complaint</a:t>
          </a:r>
        </a:p>
      </dgm:t>
    </dgm:pt>
    <dgm:pt modelId="{FC2ADDF6-791A-9548-93C5-1A204E6C89AC}" type="parTrans" cxnId="{7217C222-B66F-4D42-96B6-64CEF02F8535}">
      <dgm:prSet/>
      <dgm:spPr/>
      <dgm:t>
        <a:bodyPr/>
        <a:lstStyle/>
        <a:p>
          <a:endParaRPr lang="en-US"/>
        </a:p>
      </dgm:t>
    </dgm:pt>
    <dgm:pt modelId="{1FFADEF4-5191-664D-BAB4-9A37B35FC727}" type="sibTrans" cxnId="{7217C222-B66F-4D42-96B6-64CEF02F8535}">
      <dgm:prSet/>
      <dgm:spPr>
        <a:solidFill>
          <a:schemeClr val="tx1"/>
        </a:solidFill>
      </dgm:spPr>
      <dgm:t>
        <a:bodyPr/>
        <a:lstStyle/>
        <a:p>
          <a:pPr rtl="0"/>
          <a:endParaRPr lang="en-US"/>
        </a:p>
      </dgm:t>
    </dgm:pt>
    <dgm:pt modelId="{BE18DAD2-B2C4-C943-BDAC-92E8E82FF894}">
      <dgm:prSet phldrT="[Text]"/>
      <dgm:spPr>
        <a:solidFill>
          <a:srgbClr val="00B050"/>
        </a:solidFill>
      </dgm:spPr>
      <dgm:t>
        <a:bodyPr/>
        <a:lstStyle/>
        <a:p>
          <a:r>
            <a:rPr lang="en-US" dirty="0"/>
            <a:t>Investigation</a:t>
          </a:r>
        </a:p>
      </dgm:t>
    </dgm:pt>
    <dgm:pt modelId="{E93D0D7B-85DD-FB4F-9C91-63ED435E2717}" type="parTrans" cxnId="{905FF6A5-F5B8-D549-A345-6A5834912F1A}">
      <dgm:prSet/>
      <dgm:spPr/>
      <dgm:t>
        <a:bodyPr/>
        <a:lstStyle/>
        <a:p>
          <a:endParaRPr lang="en-US"/>
        </a:p>
      </dgm:t>
    </dgm:pt>
    <dgm:pt modelId="{E60934D2-53D3-E942-8F49-E35DA807897C}" type="sibTrans" cxnId="{905FF6A5-F5B8-D549-A345-6A5834912F1A}">
      <dgm:prSet/>
      <dgm:spPr>
        <a:solidFill>
          <a:schemeClr val="tx1"/>
        </a:solidFill>
      </dgm:spPr>
      <dgm:t>
        <a:bodyPr/>
        <a:lstStyle/>
        <a:p>
          <a:pPr rtl="0"/>
          <a:endParaRPr lang="en-US"/>
        </a:p>
      </dgm:t>
    </dgm:pt>
    <dgm:pt modelId="{8B4BFA39-E0A8-A84E-822A-8F803CD0627C}">
      <dgm:prSet phldrT="[Text]"/>
      <dgm:spPr>
        <a:solidFill>
          <a:srgbClr val="00B050"/>
        </a:solidFill>
      </dgm:spPr>
      <dgm:t>
        <a:bodyPr/>
        <a:lstStyle/>
        <a:p>
          <a:r>
            <a:rPr lang="en-US" dirty="0"/>
            <a:t>Notice</a:t>
          </a:r>
        </a:p>
      </dgm:t>
    </dgm:pt>
    <dgm:pt modelId="{16A9FF82-2AF4-C340-91F5-5C2BA0DB4640}" type="parTrans" cxnId="{BA53DF9B-39DA-2F4C-8FD9-B1BDC393C07A}">
      <dgm:prSet/>
      <dgm:spPr/>
      <dgm:t>
        <a:bodyPr/>
        <a:lstStyle/>
        <a:p>
          <a:endParaRPr lang="en-US"/>
        </a:p>
      </dgm:t>
    </dgm:pt>
    <dgm:pt modelId="{95B1FB2D-8F6B-C344-9F83-7ECCEA7FAB8B}" type="sibTrans" cxnId="{BA53DF9B-39DA-2F4C-8FD9-B1BDC393C07A}">
      <dgm:prSet/>
      <dgm:spPr>
        <a:solidFill>
          <a:schemeClr val="tx1"/>
        </a:solidFill>
      </dgm:spPr>
      <dgm:t>
        <a:bodyPr/>
        <a:lstStyle/>
        <a:p>
          <a:pPr rtl="0"/>
          <a:endParaRPr lang="en-US"/>
        </a:p>
      </dgm:t>
    </dgm:pt>
    <dgm:pt modelId="{3D7A583F-290B-9F47-B6D7-5129592C95EE}">
      <dgm:prSet phldrT="[Text]"/>
      <dgm:spPr>
        <a:solidFill>
          <a:srgbClr val="00B050"/>
        </a:solidFill>
      </dgm:spPr>
      <dgm:t>
        <a:bodyPr/>
        <a:lstStyle/>
        <a:p>
          <a:r>
            <a:rPr lang="en-US" dirty="0"/>
            <a:t>Evidence Review</a:t>
          </a:r>
        </a:p>
      </dgm:t>
    </dgm:pt>
    <dgm:pt modelId="{68FAACE7-1DDE-3F4D-8E5E-33662F534DBA}" type="parTrans" cxnId="{9C1A4D98-AAA3-5D4E-9D04-8DB62EF3D1CA}">
      <dgm:prSet/>
      <dgm:spPr/>
      <dgm:t>
        <a:bodyPr/>
        <a:lstStyle/>
        <a:p>
          <a:endParaRPr lang="en-US"/>
        </a:p>
      </dgm:t>
    </dgm:pt>
    <dgm:pt modelId="{A82CEC8E-A204-E042-B9A3-BCBA60231775}" type="sibTrans" cxnId="{9C1A4D98-AAA3-5D4E-9D04-8DB62EF3D1CA}">
      <dgm:prSet/>
      <dgm:spPr>
        <a:solidFill>
          <a:schemeClr val="tx1"/>
        </a:solidFill>
      </dgm:spPr>
      <dgm:t>
        <a:bodyPr/>
        <a:lstStyle/>
        <a:p>
          <a:pPr rtl="0"/>
          <a:endParaRPr lang="en-US"/>
        </a:p>
      </dgm:t>
    </dgm:pt>
    <dgm:pt modelId="{A2CCCB25-3D5C-4C4B-8E64-DD8026C10BAC}">
      <dgm:prSet phldrT="[Text]"/>
      <dgm:spPr>
        <a:solidFill>
          <a:srgbClr val="00B050"/>
        </a:solidFill>
      </dgm:spPr>
      <dgm:t>
        <a:bodyPr/>
        <a:lstStyle/>
        <a:p>
          <a:r>
            <a:rPr lang="en-US" dirty="0"/>
            <a:t>Final Report</a:t>
          </a:r>
        </a:p>
      </dgm:t>
    </dgm:pt>
    <dgm:pt modelId="{25BF1CA0-342D-BC42-8764-C8ECB6269D34}" type="parTrans" cxnId="{07523A0F-78DD-804C-8E41-DA4D28A2B4BC}">
      <dgm:prSet/>
      <dgm:spPr/>
      <dgm:t>
        <a:bodyPr/>
        <a:lstStyle/>
        <a:p>
          <a:endParaRPr lang="en-US"/>
        </a:p>
      </dgm:t>
    </dgm:pt>
    <dgm:pt modelId="{3D7ADC8C-D291-0D4E-9852-C76536B2435C}" type="sibTrans" cxnId="{07523A0F-78DD-804C-8E41-DA4D28A2B4BC}">
      <dgm:prSet/>
      <dgm:spPr>
        <a:solidFill>
          <a:schemeClr val="tx1"/>
        </a:solidFill>
      </dgm:spPr>
      <dgm:t>
        <a:bodyPr/>
        <a:lstStyle/>
        <a:p>
          <a:pPr rtl="0"/>
          <a:endParaRPr lang="en-US"/>
        </a:p>
      </dgm:t>
    </dgm:pt>
    <dgm:pt modelId="{DC0CCE65-ECC1-5141-915B-A7F92FB21AF0}">
      <dgm:prSet phldrT="[Text]"/>
      <dgm:spPr>
        <a:solidFill>
          <a:schemeClr val="accent2"/>
        </a:solidFill>
      </dgm:spPr>
      <dgm:t>
        <a:bodyPr/>
        <a:lstStyle/>
        <a:p>
          <a:r>
            <a:rPr lang="en-US" dirty="0"/>
            <a:t>Hearing</a:t>
          </a:r>
        </a:p>
      </dgm:t>
    </dgm:pt>
    <dgm:pt modelId="{FF333BE3-C7CB-D840-8965-FE1D717DBA80}" type="parTrans" cxnId="{8DE8E69E-0721-F84F-8566-1A437836A690}">
      <dgm:prSet/>
      <dgm:spPr/>
      <dgm:t>
        <a:bodyPr/>
        <a:lstStyle/>
        <a:p>
          <a:endParaRPr lang="en-US"/>
        </a:p>
      </dgm:t>
    </dgm:pt>
    <dgm:pt modelId="{6901EC92-791B-A745-850B-280D20A0F1C4}" type="sibTrans" cxnId="{8DE8E69E-0721-F84F-8566-1A437836A690}">
      <dgm:prSet/>
      <dgm:spPr>
        <a:solidFill>
          <a:schemeClr val="tx1"/>
        </a:solidFill>
      </dgm:spPr>
      <dgm:t>
        <a:bodyPr/>
        <a:lstStyle/>
        <a:p>
          <a:pPr rtl="0"/>
          <a:endParaRPr lang="en-US"/>
        </a:p>
      </dgm:t>
    </dgm:pt>
    <dgm:pt modelId="{44DCFA0A-FB21-F946-AF71-808F80DE4740}">
      <dgm:prSet phldrT="[Text]"/>
      <dgm:spPr>
        <a:solidFill>
          <a:schemeClr val="accent2"/>
        </a:solidFill>
      </dgm:spPr>
      <dgm:t>
        <a:bodyPr/>
        <a:lstStyle/>
        <a:p>
          <a:r>
            <a:rPr lang="en-US" dirty="0"/>
            <a:t>Decision</a:t>
          </a:r>
        </a:p>
      </dgm:t>
    </dgm:pt>
    <dgm:pt modelId="{2BC2A4EC-B206-8F4B-AA17-8157A09E606B}" type="parTrans" cxnId="{55394F43-0C53-554E-8D21-1BB9D8834114}">
      <dgm:prSet/>
      <dgm:spPr/>
      <dgm:t>
        <a:bodyPr/>
        <a:lstStyle/>
        <a:p>
          <a:endParaRPr lang="en-US"/>
        </a:p>
      </dgm:t>
    </dgm:pt>
    <dgm:pt modelId="{74DD71D7-9184-544F-BDB6-931043F11429}" type="sibTrans" cxnId="{55394F43-0C53-554E-8D21-1BB9D8834114}">
      <dgm:prSet/>
      <dgm:spPr>
        <a:solidFill>
          <a:schemeClr val="tx1"/>
        </a:solidFill>
      </dgm:spPr>
      <dgm:t>
        <a:bodyPr/>
        <a:lstStyle/>
        <a:p>
          <a:pPr rtl="0"/>
          <a:endParaRPr lang="en-US"/>
        </a:p>
      </dgm:t>
    </dgm:pt>
    <dgm:pt modelId="{95413BFA-8D3D-FB49-AA54-B4D4E3B69704}">
      <dgm:prSet phldrT="[Text]"/>
      <dgm:spPr>
        <a:solidFill>
          <a:srgbClr val="FF0000"/>
        </a:solidFill>
      </dgm:spPr>
      <dgm:t>
        <a:bodyPr/>
        <a:lstStyle/>
        <a:p>
          <a:r>
            <a:rPr lang="en-US" dirty="0"/>
            <a:t>Appeal</a:t>
          </a:r>
        </a:p>
      </dgm:t>
    </dgm:pt>
    <dgm:pt modelId="{8C91B72D-C11A-CB43-9314-018E846A866A}" type="parTrans" cxnId="{C12FCE5D-8B7B-3947-A758-EDD5B615FAD6}">
      <dgm:prSet/>
      <dgm:spPr/>
      <dgm:t>
        <a:bodyPr/>
        <a:lstStyle/>
        <a:p>
          <a:endParaRPr lang="en-US"/>
        </a:p>
      </dgm:t>
    </dgm:pt>
    <dgm:pt modelId="{8E15EB33-51BA-F842-A3CC-F1AE63B413C3}" type="sibTrans" cxnId="{C12FCE5D-8B7B-3947-A758-EDD5B615FAD6}">
      <dgm:prSet/>
      <dgm:spPr/>
      <dgm:t>
        <a:bodyPr/>
        <a:lstStyle/>
        <a:p>
          <a:endParaRPr lang="en-US"/>
        </a:p>
      </dgm:t>
    </dgm:pt>
    <dgm:pt modelId="{93951684-C4C5-4C40-BF4A-EF4374A6B253}">
      <dgm:prSet phldrT="[Text]"/>
      <dgm:spPr>
        <a:solidFill>
          <a:srgbClr val="00B050"/>
        </a:solidFill>
      </dgm:spPr>
      <dgm:t>
        <a:bodyPr/>
        <a:lstStyle/>
        <a:p>
          <a:r>
            <a:rPr lang="en-US" dirty="0"/>
            <a:t>Additional Investigation</a:t>
          </a:r>
        </a:p>
      </dgm:t>
    </dgm:pt>
    <dgm:pt modelId="{45BD24DB-8BE2-3940-9D08-62586028C2D5}" type="parTrans" cxnId="{862015D3-E67C-8146-B0A3-80229EAFF209}">
      <dgm:prSet/>
      <dgm:spPr/>
      <dgm:t>
        <a:bodyPr/>
        <a:lstStyle/>
        <a:p>
          <a:endParaRPr lang="en-US"/>
        </a:p>
      </dgm:t>
    </dgm:pt>
    <dgm:pt modelId="{54273F57-46A5-214A-B5A5-F0A13516CF50}" type="sibTrans" cxnId="{862015D3-E67C-8146-B0A3-80229EAFF209}">
      <dgm:prSet/>
      <dgm:spPr>
        <a:solidFill>
          <a:schemeClr val="tx1"/>
        </a:solidFill>
      </dgm:spPr>
      <dgm:t>
        <a:bodyPr/>
        <a:lstStyle/>
        <a:p>
          <a:pPr rtl="0"/>
          <a:endParaRPr lang="en-US"/>
        </a:p>
      </dgm:t>
    </dgm:pt>
    <dgm:pt modelId="{14867B42-2BC2-C54D-94B5-11BDA944BD69}" type="pres">
      <dgm:prSet presAssocID="{683855E6-7DE5-5045-9FEA-33EA62399FF4}" presName="diagram" presStyleCnt="0">
        <dgm:presLayoutVars>
          <dgm:dir/>
          <dgm:resizeHandles val="exact"/>
        </dgm:presLayoutVars>
      </dgm:prSet>
      <dgm:spPr/>
    </dgm:pt>
    <dgm:pt modelId="{A17321A2-4AC3-334B-8151-FC213A94FE0A}" type="pres">
      <dgm:prSet presAssocID="{7A694B00-5743-994B-B1FF-5D7DB5CDBA73}" presName="node" presStyleLbl="node1" presStyleIdx="0" presStyleCnt="10">
        <dgm:presLayoutVars>
          <dgm:bulletEnabled val="1"/>
        </dgm:presLayoutVars>
      </dgm:prSet>
      <dgm:spPr/>
    </dgm:pt>
    <dgm:pt modelId="{1F188DAE-82D8-3B4D-BC69-487174701280}" type="pres">
      <dgm:prSet presAssocID="{E40B9788-D078-EC4B-BF3D-CFAD61E5C29F}" presName="sibTrans" presStyleLbl="sibTrans2D1" presStyleIdx="0" presStyleCnt="9"/>
      <dgm:spPr/>
    </dgm:pt>
    <dgm:pt modelId="{7096FFDB-5F9D-7D49-8E2A-142C1C7F7F76}" type="pres">
      <dgm:prSet presAssocID="{E40B9788-D078-EC4B-BF3D-CFAD61E5C29F}" presName="connectorText" presStyleLbl="sibTrans2D1" presStyleIdx="0" presStyleCnt="9"/>
      <dgm:spPr/>
    </dgm:pt>
    <dgm:pt modelId="{3E3F6568-33AF-D54B-B5BA-CB57866B4E9E}" type="pres">
      <dgm:prSet presAssocID="{006C21E6-5E8B-AC4F-A53F-A15513C3A4FE}" presName="node" presStyleLbl="node1" presStyleIdx="1" presStyleCnt="10">
        <dgm:presLayoutVars>
          <dgm:bulletEnabled val="1"/>
        </dgm:presLayoutVars>
      </dgm:prSet>
      <dgm:spPr/>
    </dgm:pt>
    <dgm:pt modelId="{68A10C12-3837-9C42-A3EE-4EEE89133B8B}" type="pres">
      <dgm:prSet presAssocID="{1FFADEF4-5191-664D-BAB4-9A37B35FC727}" presName="sibTrans" presStyleLbl="sibTrans2D1" presStyleIdx="1" presStyleCnt="9"/>
      <dgm:spPr/>
    </dgm:pt>
    <dgm:pt modelId="{A566E922-AD40-7A4D-83AD-7C42BE965DD2}" type="pres">
      <dgm:prSet presAssocID="{1FFADEF4-5191-664D-BAB4-9A37B35FC727}" presName="connectorText" presStyleLbl="sibTrans2D1" presStyleIdx="1" presStyleCnt="9"/>
      <dgm:spPr/>
    </dgm:pt>
    <dgm:pt modelId="{826A8EBB-A29B-B04E-80B4-37B2CB4A0F78}" type="pres">
      <dgm:prSet presAssocID="{8B4BFA39-E0A8-A84E-822A-8F803CD0627C}" presName="node" presStyleLbl="node1" presStyleIdx="2" presStyleCnt="10">
        <dgm:presLayoutVars>
          <dgm:bulletEnabled val="1"/>
        </dgm:presLayoutVars>
      </dgm:prSet>
      <dgm:spPr/>
    </dgm:pt>
    <dgm:pt modelId="{CCFE43B5-ED52-534B-8DF0-8A0870CDF0A8}" type="pres">
      <dgm:prSet presAssocID="{95B1FB2D-8F6B-C344-9F83-7ECCEA7FAB8B}" presName="sibTrans" presStyleLbl="sibTrans2D1" presStyleIdx="2" presStyleCnt="9"/>
      <dgm:spPr/>
    </dgm:pt>
    <dgm:pt modelId="{1432F1D2-C1A7-A44C-B074-2762AE8FA09B}" type="pres">
      <dgm:prSet presAssocID="{95B1FB2D-8F6B-C344-9F83-7ECCEA7FAB8B}" presName="connectorText" presStyleLbl="sibTrans2D1" presStyleIdx="2" presStyleCnt="9"/>
      <dgm:spPr/>
    </dgm:pt>
    <dgm:pt modelId="{515BA507-B930-E543-AA1E-DE13D98000D6}" type="pres">
      <dgm:prSet presAssocID="{BE18DAD2-B2C4-C943-BDAC-92E8E82FF894}" presName="node" presStyleLbl="node1" presStyleIdx="3" presStyleCnt="10">
        <dgm:presLayoutVars>
          <dgm:bulletEnabled val="1"/>
        </dgm:presLayoutVars>
      </dgm:prSet>
      <dgm:spPr/>
    </dgm:pt>
    <dgm:pt modelId="{2C614BC0-1DCD-6C4E-8AF0-4E13F59B5B2B}" type="pres">
      <dgm:prSet presAssocID="{E60934D2-53D3-E942-8F49-E35DA807897C}" presName="sibTrans" presStyleLbl="sibTrans2D1" presStyleIdx="3" presStyleCnt="9"/>
      <dgm:spPr/>
    </dgm:pt>
    <dgm:pt modelId="{12A5CF06-B270-2042-AF5C-B9C336A81317}" type="pres">
      <dgm:prSet presAssocID="{E60934D2-53D3-E942-8F49-E35DA807897C}" presName="connectorText" presStyleLbl="sibTrans2D1" presStyleIdx="3" presStyleCnt="9"/>
      <dgm:spPr/>
    </dgm:pt>
    <dgm:pt modelId="{7EF2E62A-1127-194C-B59C-D702D89C0795}" type="pres">
      <dgm:prSet presAssocID="{3D7A583F-290B-9F47-B6D7-5129592C95EE}" presName="node" presStyleLbl="node1" presStyleIdx="4" presStyleCnt="10">
        <dgm:presLayoutVars>
          <dgm:bulletEnabled val="1"/>
        </dgm:presLayoutVars>
      </dgm:prSet>
      <dgm:spPr/>
    </dgm:pt>
    <dgm:pt modelId="{C667BDE0-115E-AC48-BB15-A28D620003C9}" type="pres">
      <dgm:prSet presAssocID="{A82CEC8E-A204-E042-B9A3-BCBA60231775}" presName="sibTrans" presStyleLbl="sibTrans2D1" presStyleIdx="4" presStyleCnt="9"/>
      <dgm:spPr/>
    </dgm:pt>
    <dgm:pt modelId="{341CD11A-01F8-1A4D-9DFB-6F052FE049B9}" type="pres">
      <dgm:prSet presAssocID="{A82CEC8E-A204-E042-B9A3-BCBA60231775}" presName="connectorText" presStyleLbl="sibTrans2D1" presStyleIdx="4" presStyleCnt="9"/>
      <dgm:spPr/>
    </dgm:pt>
    <dgm:pt modelId="{E0FB871A-AC64-9A4D-B84F-1F0C31FD6107}" type="pres">
      <dgm:prSet presAssocID="{93951684-C4C5-4C40-BF4A-EF4374A6B253}" presName="node" presStyleLbl="node1" presStyleIdx="5" presStyleCnt="10">
        <dgm:presLayoutVars>
          <dgm:bulletEnabled val="1"/>
        </dgm:presLayoutVars>
      </dgm:prSet>
      <dgm:spPr/>
    </dgm:pt>
    <dgm:pt modelId="{1AE9140F-E40C-124C-8564-D3BFB251FD60}" type="pres">
      <dgm:prSet presAssocID="{54273F57-46A5-214A-B5A5-F0A13516CF50}" presName="sibTrans" presStyleLbl="sibTrans2D1" presStyleIdx="5" presStyleCnt="9"/>
      <dgm:spPr/>
    </dgm:pt>
    <dgm:pt modelId="{A177260C-0CEE-5144-A73C-3CDA80A40BE0}" type="pres">
      <dgm:prSet presAssocID="{54273F57-46A5-214A-B5A5-F0A13516CF50}" presName="connectorText" presStyleLbl="sibTrans2D1" presStyleIdx="5" presStyleCnt="9"/>
      <dgm:spPr/>
    </dgm:pt>
    <dgm:pt modelId="{C08E3D40-5339-7F46-820A-AAB32B4EE355}" type="pres">
      <dgm:prSet presAssocID="{A2CCCB25-3D5C-4C4B-8E64-DD8026C10BAC}" presName="node" presStyleLbl="node1" presStyleIdx="6" presStyleCnt="10">
        <dgm:presLayoutVars>
          <dgm:bulletEnabled val="1"/>
        </dgm:presLayoutVars>
      </dgm:prSet>
      <dgm:spPr/>
    </dgm:pt>
    <dgm:pt modelId="{C1A4A0E8-2528-1246-B152-790BF9C6F1A1}" type="pres">
      <dgm:prSet presAssocID="{3D7ADC8C-D291-0D4E-9852-C76536B2435C}" presName="sibTrans" presStyleLbl="sibTrans2D1" presStyleIdx="6" presStyleCnt="9"/>
      <dgm:spPr/>
    </dgm:pt>
    <dgm:pt modelId="{F527B608-AADB-864A-9B38-6E092E241EFF}" type="pres">
      <dgm:prSet presAssocID="{3D7ADC8C-D291-0D4E-9852-C76536B2435C}" presName="connectorText" presStyleLbl="sibTrans2D1" presStyleIdx="6" presStyleCnt="9"/>
      <dgm:spPr/>
    </dgm:pt>
    <dgm:pt modelId="{2DFEC029-BF4F-C345-AF5A-4FC9908ECD8F}" type="pres">
      <dgm:prSet presAssocID="{DC0CCE65-ECC1-5141-915B-A7F92FB21AF0}" presName="node" presStyleLbl="node1" presStyleIdx="7" presStyleCnt="10">
        <dgm:presLayoutVars>
          <dgm:bulletEnabled val="1"/>
        </dgm:presLayoutVars>
      </dgm:prSet>
      <dgm:spPr/>
    </dgm:pt>
    <dgm:pt modelId="{69AA5DCA-18FE-6A41-B4D9-A34AFD502C40}" type="pres">
      <dgm:prSet presAssocID="{6901EC92-791B-A745-850B-280D20A0F1C4}" presName="sibTrans" presStyleLbl="sibTrans2D1" presStyleIdx="7" presStyleCnt="9"/>
      <dgm:spPr/>
    </dgm:pt>
    <dgm:pt modelId="{C9A08BBC-7162-3F4E-B7C7-4BBADF1D7668}" type="pres">
      <dgm:prSet presAssocID="{6901EC92-791B-A745-850B-280D20A0F1C4}" presName="connectorText" presStyleLbl="sibTrans2D1" presStyleIdx="7" presStyleCnt="9"/>
      <dgm:spPr/>
    </dgm:pt>
    <dgm:pt modelId="{ECFABB66-C4D1-B248-B116-1CF53FDA78D9}" type="pres">
      <dgm:prSet presAssocID="{44DCFA0A-FB21-F946-AF71-808F80DE4740}" presName="node" presStyleLbl="node1" presStyleIdx="8" presStyleCnt="10">
        <dgm:presLayoutVars>
          <dgm:bulletEnabled val="1"/>
        </dgm:presLayoutVars>
      </dgm:prSet>
      <dgm:spPr/>
    </dgm:pt>
    <dgm:pt modelId="{B6565607-7F6D-9D42-9664-8B076E83963B}" type="pres">
      <dgm:prSet presAssocID="{74DD71D7-9184-544F-BDB6-931043F11429}" presName="sibTrans" presStyleLbl="sibTrans2D1" presStyleIdx="8" presStyleCnt="9"/>
      <dgm:spPr/>
    </dgm:pt>
    <dgm:pt modelId="{247133B3-94A4-0D4E-9A47-451E6ED09C30}" type="pres">
      <dgm:prSet presAssocID="{74DD71D7-9184-544F-BDB6-931043F11429}" presName="connectorText" presStyleLbl="sibTrans2D1" presStyleIdx="8" presStyleCnt="9"/>
      <dgm:spPr/>
    </dgm:pt>
    <dgm:pt modelId="{9E73D30E-E2A2-924C-B19B-FD7D3E72CFC9}" type="pres">
      <dgm:prSet presAssocID="{95413BFA-8D3D-FB49-AA54-B4D4E3B69704}" presName="node" presStyleLbl="node1" presStyleIdx="9" presStyleCnt="10">
        <dgm:presLayoutVars>
          <dgm:bulletEnabled val="1"/>
        </dgm:presLayoutVars>
      </dgm:prSet>
      <dgm:spPr/>
    </dgm:pt>
  </dgm:ptLst>
  <dgm:cxnLst>
    <dgm:cxn modelId="{DD8F5D01-C608-104D-AB71-DC137B8DAECB}" type="presOf" srcId="{E40B9788-D078-EC4B-BF3D-CFAD61E5C29F}" destId="{7096FFDB-5F9D-7D49-8E2A-142C1C7F7F76}" srcOrd="1" destOrd="0" presId="urn:microsoft.com/office/officeart/2005/8/layout/process5"/>
    <dgm:cxn modelId="{B6DABF04-7656-7141-88F1-EBD90D0B0136}" type="presOf" srcId="{6901EC92-791B-A745-850B-280D20A0F1C4}" destId="{69AA5DCA-18FE-6A41-B4D9-A34AFD502C40}" srcOrd="0" destOrd="0" presId="urn:microsoft.com/office/officeart/2005/8/layout/process5"/>
    <dgm:cxn modelId="{07523A0F-78DD-804C-8E41-DA4D28A2B4BC}" srcId="{683855E6-7DE5-5045-9FEA-33EA62399FF4}" destId="{A2CCCB25-3D5C-4C4B-8E64-DD8026C10BAC}" srcOrd="6" destOrd="0" parTransId="{25BF1CA0-342D-BC42-8764-C8ECB6269D34}" sibTransId="{3D7ADC8C-D291-0D4E-9852-C76536B2435C}"/>
    <dgm:cxn modelId="{B5D52116-E11D-7C48-8704-C085AFD6BDC8}" type="presOf" srcId="{95B1FB2D-8F6B-C344-9F83-7ECCEA7FAB8B}" destId="{CCFE43B5-ED52-534B-8DF0-8A0870CDF0A8}" srcOrd="0" destOrd="0" presId="urn:microsoft.com/office/officeart/2005/8/layout/process5"/>
    <dgm:cxn modelId="{7217C222-B66F-4D42-96B6-64CEF02F8535}" srcId="{683855E6-7DE5-5045-9FEA-33EA62399FF4}" destId="{006C21E6-5E8B-AC4F-A53F-A15513C3A4FE}" srcOrd="1" destOrd="0" parTransId="{FC2ADDF6-791A-9548-93C5-1A204E6C89AC}" sibTransId="{1FFADEF4-5191-664D-BAB4-9A37B35FC727}"/>
    <dgm:cxn modelId="{4F74D625-7EBC-CE43-805B-361EE38C54AE}" type="presOf" srcId="{DC0CCE65-ECC1-5141-915B-A7F92FB21AF0}" destId="{2DFEC029-BF4F-C345-AF5A-4FC9908ECD8F}" srcOrd="0" destOrd="0" presId="urn:microsoft.com/office/officeart/2005/8/layout/process5"/>
    <dgm:cxn modelId="{39E1282F-2D43-0245-8771-5DED3329E538}" type="presOf" srcId="{8B4BFA39-E0A8-A84E-822A-8F803CD0627C}" destId="{826A8EBB-A29B-B04E-80B4-37B2CB4A0F78}" srcOrd="0" destOrd="0" presId="urn:microsoft.com/office/officeart/2005/8/layout/process5"/>
    <dgm:cxn modelId="{5E05DD31-6724-EB43-BDB8-83AD78623C4F}" type="presOf" srcId="{BE18DAD2-B2C4-C943-BDAC-92E8E82FF894}" destId="{515BA507-B930-E543-AA1E-DE13D98000D6}" srcOrd="0" destOrd="0" presId="urn:microsoft.com/office/officeart/2005/8/layout/process5"/>
    <dgm:cxn modelId="{54EEF237-FD82-2044-8ADF-7C78FCF2A4E5}" type="presOf" srcId="{7A694B00-5743-994B-B1FF-5D7DB5CDBA73}" destId="{A17321A2-4AC3-334B-8151-FC213A94FE0A}" srcOrd="0" destOrd="0" presId="urn:microsoft.com/office/officeart/2005/8/layout/process5"/>
    <dgm:cxn modelId="{06CD273C-9FCD-B84A-A722-C34F0BE8CDBD}" type="presOf" srcId="{A82CEC8E-A204-E042-B9A3-BCBA60231775}" destId="{341CD11A-01F8-1A4D-9DFB-6F052FE049B9}" srcOrd="1" destOrd="0" presId="urn:microsoft.com/office/officeart/2005/8/layout/process5"/>
    <dgm:cxn modelId="{B5F54740-2FD8-C846-B8AA-21053037CD3B}" type="presOf" srcId="{54273F57-46A5-214A-B5A5-F0A13516CF50}" destId="{1AE9140F-E40C-124C-8564-D3BFB251FD60}" srcOrd="0" destOrd="0" presId="urn:microsoft.com/office/officeart/2005/8/layout/process5"/>
    <dgm:cxn modelId="{55394F43-0C53-554E-8D21-1BB9D8834114}" srcId="{683855E6-7DE5-5045-9FEA-33EA62399FF4}" destId="{44DCFA0A-FB21-F946-AF71-808F80DE4740}" srcOrd="8" destOrd="0" parTransId="{2BC2A4EC-B206-8F4B-AA17-8157A09E606B}" sibTransId="{74DD71D7-9184-544F-BDB6-931043F11429}"/>
    <dgm:cxn modelId="{0E93164B-85D8-6644-BF5D-8D2CD8156BF1}" type="presOf" srcId="{3D7A583F-290B-9F47-B6D7-5129592C95EE}" destId="{7EF2E62A-1127-194C-B59C-D702D89C0795}" srcOrd="0" destOrd="0" presId="urn:microsoft.com/office/officeart/2005/8/layout/process5"/>
    <dgm:cxn modelId="{164F5450-8EA0-2B47-9CBF-3800E5B0F947}" type="presOf" srcId="{54273F57-46A5-214A-B5A5-F0A13516CF50}" destId="{A177260C-0CEE-5144-A73C-3CDA80A40BE0}" srcOrd="1" destOrd="0" presId="urn:microsoft.com/office/officeart/2005/8/layout/process5"/>
    <dgm:cxn modelId="{CE27A151-826B-554D-98A1-CD90C1162A71}" type="presOf" srcId="{3D7ADC8C-D291-0D4E-9852-C76536B2435C}" destId="{F527B608-AADB-864A-9B38-6E092E241EFF}" srcOrd="1" destOrd="0" presId="urn:microsoft.com/office/officeart/2005/8/layout/process5"/>
    <dgm:cxn modelId="{3E94D459-2109-4C46-A9DC-AE30A67CEC27}" type="presOf" srcId="{E60934D2-53D3-E942-8F49-E35DA807897C}" destId="{12A5CF06-B270-2042-AF5C-B9C336A81317}" srcOrd="1" destOrd="0" presId="urn:microsoft.com/office/officeart/2005/8/layout/process5"/>
    <dgm:cxn modelId="{C12FCE5D-8B7B-3947-A758-EDD5B615FAD6}" srcId="{683855E6-7DE5-5045-9FEA-33EA62399FF4}" destId="{95413BFA-8D3D-FB49-AA54-B4D4E3B69704}" srcOrd="9" destOrd="0" parTransId="{8C91B72D-C11A-CB43-9314-018E846A866A}" sibTransId="{8E15EB33-51BA-F842-A3CC-F1AE63B413C3}"/>
    <dgm:cxn modelId="{C7319C69-59F4-5F4C-9651-24DAF19BF3C9}" type="presOf" srcId="{3D7ADC8C-D291-0D4E-9852-C76536B2435C}" destId="{C1A4A0E8-2528-1246-B152-790BF9C6F1A1}" srcOrd="0" destOrd="0" presId="urn:microsoft.com/office/officeart/2005/8/layout/process5"/>
    <dgm:cxn modelId="{B33AB576-0B3B-8C45-B1E6-7ACA4AFC5FAF}" type="presOf" srcId="{006C21E6-5E8B-AC4F-A53F-A15513C3A4FE}" destId="{3E3F6568-33AF-D54B-B5BA-CB57866B4E9E}" srcOrd="0" destOrd="0" presId="urn:microsoft.com/office/officeart/2005/8/layout/process5"/>
    <dgm:cxn modelId="{12EA6F7D-EA44-BA41-9176-41379F04FD20}" type="presOf" srcId="{A2CCCB25-3D5C-4C4B-8E64-DD8026C10BAC}" destId="{C08E3D40-5339-7F46-820A-AAB32B4EE355}" srcOrd="0" destOrd="0" presId="urn:microsoft.com/office/officeart/2005/8/layout/process5"/>
    <dgm:cxn modelId="{32739F8A-409B-034D-BAC9-E5FC1BB53EF6}" type="presOf" srcId="{93951684-C4C5-4C40-BF4A-EF4374A6B253}" destId="{E0FB871A-AC64-9A4D-B84F-1F0C31FD6107}" srcOrd="0" destOrd="0" presId="urn:microsoft.com/office/officeart/2005/8/layout/process5"/>
    <dgm:cxn modelId="{008FE093-CB43-3844-B282-C9CD892DC776}" type="presOf" srcId="{44DCFA0A-FB21-F946-AF71-808F80DE4740}" destId="{ECFABB66-C4D1-B248-B116-1CF53FDA78D9}" srcOrd="0" destOrd="0" presId="urn:microsoft.com/office/officeart/2005/8/layout/process5"/>
    <dgm:cxn modelId="{9C1A4D98-AAA3-5D4E-9D04-8DB62EF3D1CA}" srcId="{683855E6-7DE5-5045-9FEA-33EA62399FF4}" destId="{3D7A583F-290B-9F47-B6D7-5129592C95EE}" srcOrd="4" destOrd="0" parTransId="{68FAACE7-1DDE-3F4D-8E5E-33662F534DBA}" sibTransId="{A82CEC8E-A204-E042-B9A3-BCBA60231775}"/>
    <dgm:cxn modelId="{BA53DF9B-39DA-2F4C-8FD9-B1BDC393C07A}" srcId="{683855E6-7DE5-5045-9FEA-33EA62399FF4}" destId="{8B4BFA39-E0A8-A84E-822A-8F803CD0627C}" srcOrd="2" destOrd="0" parTransId="{16A9FF82-2AF4-C340-91F5-5C2BA0DB4640}" sibTransId="{95B1FB2D-8F6B-C344-9F83-7ECCEA7FAB8B}"/>
    <dgm:cxn modelId="{8DE8E69E-0721-F84F-8566-1A437836A690}" srcId="{683855E6-7DE5-5045-9FEA-33EA62399FF4}" destId="{DC0CCE65-ECC1-5141-915B-A7F92FB21AF0}" srcOrd="7" destOrd="0" parTransId="{FF333BE3-C7CB-D840-8965-FE1D717DBA80}" sibTransId="{6901EC92-791B-A745-850B-280D20A0F1C4}"/>
    <dgm:cxn modelId="{905FF6A5-F5B8-D549-A345-6A5834912F1A}" srcId="{683855E6-7DE5-5045-9FEA-33EA62399FF4}" destId="{BE18DAD2-B2C4-C943-BDAC-92E8E82FF894}" srcOrd="3" destOrd="0" parTransId="{E93D0D7B-85DD-FB4F-9C91-63ED435E2717}" sibTransId="{E60934D2-53D3-E942-8F49-E35DA807897C}"/>
    <dgm:cxn modelId="{588107A8-D669-8C4F-985A-150B65E963FA}" type="presOf" srcId="{E60934D2-53D3-E942-8F49-E35DA807897C}" destId="{2C614BC0-1DCD-6C4E-8AF0-4E13F59B5B2B}" srcOrd="0" destOrd="0" presId="urn:microsoft.com/office/officeart/2005/8/layout/process5"/>
    <dgm:cxn modelId="{4C08BAAE-7C1F-564E-970A-90C6020F4C70}" type="presOf" srcId="{E40B9788-D078-EC4B-BF3D-CFAD61E5C29F}" destId="{1F188DAE-82D8-3B4D-BC69-487174701280}" srcOrd="0" destOrd="0" presId="urn:microsoft.com/office/officeart/2005/8/layout/process5"/>
    <dgm:cxn modelId="{A6515EB5-9B88-1C42-AD72-89621AC51A4D}" type="presOf" srcId="{6901EC92-791B-A745-850B-280D20A0F1C4}" destId="{C9A08BBC-7162-3F4E-B7C7-4BBADF1D7668}" srcOrd="1" destOrd="0" presId="urn:microsoft.com/office/officeart/2005/8/layout/process5"/>
    <dgm:cxn modelId="{CE346BB6-E6BB-8B40-A5CB-319F5F7FFA01}" type="presOf" srcId="{74DD71D7-9184-544F-BDB6-931043F11429}" destId="{247133B3-94A4-0D4E-9A47-451E6ED09C30}" srcOrd="1" destOrd="0" presId="urn:microsoft.com/office/officeart/2005/8/layout/process5"/>
    <dgm:cxn modelId="{FC2EFDB8-DC3E-4B4A-8191-E13B29665252}" type="presOf" srcId="{A82CEC8E-A204-E042-B9A3-BCBA60231775}" destId="{C667BDE0-115E-AC48-BB15-A28D620003C9}" srcOrd="0" destOrd="0" presId="urn:microsoft.com/office/officeart/2005/8/layout/process5"/>
    <dgm:cxn modelId="{A4A30DD2-2C06-3B4A-8FD4-5F5AB07DAC3A}" type="presOf" srcId="{95413BFA-8D3D-FB49-AA54-B4D4E3B69704}" destId="{9E73D30E-E2A2-924C-B19B-FD7D3E72CFC9}" srcOrd="0" destOrd="0" presId="urn:microsoft.com/office/officeart/2005/8/layout/process5"/>
    <dgm:cxn modelId="{862015D3-E67C-8146-B0A3-80229EAFF209}" srcId="{683855E6-7DE5-5045-9FEA-33EA62399FF4}" destId="{93951684-C4C5-4C40-BF4A-EF4374A6B253}" srcOrd="5" destOrd="0" parTransId="{45BD24DB-8BE2-3940-9D08-62586028C2D5}" sibTransId="{54273F57-46A5-214A-B5A5-F0A13516CF50}"/>
    <dgm:cxn modelId="{CC4FBADF-8B74-6148-BB13-EC6E1F897FCE}" type="presOf" srcId="{1FFADEF4-5191-664D-BAB4-9A37B35FC727}" destId="{68A10C12-3837-9C42-A3EE-4EEE89133B8B}" srcOrd="0" destOrd="0" presId="urn:microsoft.com/office/officeart/2005/8/layout/process5"/>
    <dgm:cxn modelId="{8A2EADE3-BCAE-354A-BD0D-9A6B7DBB5CE6}" srcId="{683855E6-7DE5-5045-9FEA-33EA62399FF4}" destId="{7A694B00-5743-994B-B1FF-5D7DB5CDBA73}" srcOrd="0" destOrd="0" parTransId="{CADC31A5-6C0A-0747-8F47-B984778A4FFF}" sibTransId="{E40B9788-D078-EC4B-BF3D-CFAD61E5C29F}"/>
    <dgm:cxn modelId="{F2502EE5-913C-884A-9109-0033B434F0F0}" type="presOf" srcId="{95B1FB2D-8F6B-C344-9F83-7ECCEA7FAB8B}" destId="{1432F1D2-C1A7-A44C-B074-2762AE8FA09B}" srcOrd="1" destOrd="0" presId="urn:microsoft.com/office/officeart/2005/8/layout/process5"/>
    <dgm:cxn modelId="{C63930E9-A2CA-3D49-8165-60410924AD4D}" type="presOf" srcId="{683855E6-7DE5-5045-9FEA-33EA62399FF4}" destId="{14867B42-2BC2-C54D-94B5-11BDA944BD69}" srcOrd="0" destOrd="0" presId="urn:microsoft.com/office/officeart/2005/8/layout/process5"/>
    <dgm:cxn modelId="{FDE96CE9-7EBD-824B-A70E-3F3B94AF49A0}" type="presOf" srcId="{74DD71D7-9184-544F-BDB6-931043F11429}" destId="{B6565607-7F6D-9D42-9664-8B076E83963B}" srcOrd="0" destOrd="0" presId="urn:microsoft.com/office/officeart/2005/8/layout/process5"/>
    <dgm:cxn modelId="{7C3ED5EC-4872-EE40-A2EE-51F970CFDCF3}" type="presOf" srcId="{1FFADEF4-5191-664D-BAB4-9A37B35FC727}" destId="{A566E922-AD40-7A4D-83AD-7C42BE965DD2}" srcOrd="1" destOrd="0" presId="urn:microsoft.com/office/officeart/2005/8/layout/process5"/>
    <dgm:cxn modelId="{31A4AFC9-130C-1840-8AA6-CD9C092F2E3C}" type="presParOf" srcId="{14867B42-2BC2-C54D-94B5-11BDA944BD69}" destId="{A17321A2-4AC3-334B-8151-FC213A94FE0A}" srcOrd="0" destOrd="0" presId="urn:microsoft.com/office/officeart/2005/8/layout/process5"/>
    <dgm:cxn modelId="{201F7904-23DB-B345-B371-21AAA8A8C722}" type="presParOf" srcId="{14867B42-2BC2-C54D-94B5-11BDA944BD69}" destId="{1F188DAE-82D8-3B4D-BC69-487174701280}" srcOrd="1" destOrd="0" presId="urn:microsoft.com/office/officeart/2005/8/layout/process5"/>
    <dgm:cxn modelId="{72D0F32A-68AA-F24B-A472-5D809215FF61}" type="presParOf" srcId="{1F188DAE-82D8-3B4D-BC69-487174701280}" destId="{7096FFDB-5F9D-7D49-8E2A-142C1C7F7F76}" srcOrd="0" destOrd="0" presId="urn:microsoft.com/office/officeart/2005/8/layout/process5"/>
    <dgm:cxn modelId="{0AD721ED-2482-5849-AC1E-996FE7E9F388}" type="presParOf" srcId="{14867B42-2BC2-C54D-94B5-11BDA944BD69}" destId="{3E3F6568-33AF-D54B-B5BA-CB57866B4E9E}" srcOrd="2" destOrd="0" presId="urn:microsoft.com/office/officeart/2005/8/layout/process5"/>
    <dgm:cxn modelId="{D84C0B85-95FD-BC4E-AB48-D6D623BA4E38}" type="presParOf" srcId="{14867B42-2BC2-C54D-94B5-11BDA944BD69}" destId="{68A10C12-3837-9C42-A3EE-4EEE89133B8B}" srcOrd="3" destOrd="0" presId="urn:microsoft.com/office/officeart/2005/8/layout/process5"/>
    <dgm:cxn modelId="{8F0AEF95-16FC-D24D-9A3D-5CCF4140C8F7}" type="presParOf" srcId="{68A10C12-3837-9C42-A3EE-4EEE89133B8B}" destId="{A566E922-AD40-7A4D-83AD-7C42BE965DD2}" srcOrd="0" destOrd="0" presId="urn:microsoft.com/office/officeart/2005/8/layout/process5"/>
    <dgm:cxn modelId="{144E91F9-7618-704F-A20E-072E464D72CD}" type="presParOf" srcId="{14867B42-2BC2-C54D-94B5-11BDA944BD69}" destId="{826A8EBB-A29B-B04E-80B4-37B2CB4A0F78}" srcOrd="4" destOrd="0" presId="urn:microsoft.com/office/officeart/2005/8/layout/process5"/>
    <dgm:cxn modelId="{3151D8C4-CD33-7B40-BDA5-AE90299DC784}" type="presParOf" srcId="{14867B42-2BC2-C54D-94B5-11BDA944BD69}" destId="{CCFE43B5-ED52-534B-8DF0-8A0870CDF0A8}" srcOrd="5" destOrd="0" presId="urn:microsoft.com/office/officeart/2005/8/layout/process5"/>
    <dgm:cxn modelId="{2CEC0E39-D8F8-F04C-8AB7-62430ADE474A}" type="presParOf" srcId="{CCFE43B5-ED52-534B-8DF0-8A0870CDF0A8}" destId="{1432F1D2-C1A7-A44C-B074-2762AE8FA09B}" srcOrd="0" destOrd="0" presId="urn:microsoft.com/office/officeart/2005/8/layout/process5"/>
    <dgm:cxn modelId="{CE76B330-9DD1-DA44-8884-50A3D91130E0}" type="presParOf" srcId="{14867B42-2BC2-C54D-94B5-11BDA944BD69}" destId="{515BA507-B930-E543-AA1E-DE13D98000D6}" srcOrd="6" destOrd="0" presId="urn:microsoft.com/office/officeart/2005/8/layout/process5"/>
    <dgm:cxn modelId="{DB6A6818-39B4-4C45-A877-2A0F90523AE8}" type="presParOf" srcId="{14867B42-2BC2-C54D-94B5-11BDA944BD69}" destId="{2C614BC0-1DCD-6C4E-8AF0-4E13F59B5B2B}" srcOrd="7" destOrd="0" presId="urn:microsoft.com/office/officeart/2005/8/layout/process5"/>
    <dgm:cxn modelId="{D718B913-AA5C-BA44-9918-F2DF87CF75A1}" type="presParOf" srcId="{2C614BC0-1DCD-6C4E-8AF0-4E13F59B5B2B}" destId="{12A5CF06-B270-2042-AF5C-B9C336A81317}" srcOrd="0" destOrd="0" presId="urn:microsoft.com/office/officeart/2005/8/layout/process5"/>
    <dgm:cxn modelId="{6C0B44C5-76CA-5F49-9D04-0B3EEE6360E5}" type="presParOf" srcId="{14867B42-2BC2-C54D-94B5-11BDA944BD69}" destId="{7EF2E62A-1127-194C-B59C-D702D89C0795}" srcOrd="8" destOrd="0" presId="urn:microsoft.com/office/officeart/2005/8/layout/process5"/>
    <dgm:cxn modelId="{E1337859-B0A2-F848-936C-E79C78A75AF8}" type="presParOf" srcId="{14867B42-2BC2-C54D-94B5-11BDA944BD69}" destId="{C667BDE0-115E-AC48-BB15-A28D620003C9}" srcOrd="9" destOrd="0" presId="urn:microsoft.com/office/officeart/2005/8/layout/process5"/>
    <dgm:cxn modelId="{1B8862AD-A955-C14D-9E7A-8B59353CC7B4}" type="presParOf" srcId="{C667BDE0-115E-AC48-BB15-A28D620003C9}" destId="{341CD11A-01F8-1A4D-9DFB-6F052FE049B9}" srcOrd="0" destOrd="0" presId="urn:microsoft.com/office/officeart/2005/8/layout/process5"/>
    <dgm:cxn modelId="{141F24B0-5BBC-A943-9104-15540CB4719B}" type="presParOf" srcId="{14867B42-2BC2-C54D-94B5-11BDA944BD69}" destId="{E0FB871A-AC64-9A4D-B84F-1F0C31FD6107}" srcOrd="10" destOrd="0" presId="urn:microsoft.com/office/officeart/2005/8/layout/process5"/>
    <dgm:cxn modelId="{93B25AA6-D90D-9D45-93AD-75B3C9E389F1}" type="presParOf" srcId="{14867B42-2BC2-C54D-94B5-11BDA944BD69}" destId="{1AE9140F-E40C-124C-8564-D3BFB251FD60}" srcOrd="11" destOrd="0" presId="urn:microsoft.com/office/officeart/2005/8/layout/process5"/>
    <dgm:cxn modelId="{3E006524-0B59-5447-9271-9AF306C0DCCB}" type="presParOf" srcId="{1AE9140F-E40C-124C-8564-D3BFB251FD60}" destId="{A177260C-0CEE-5144-A73C-3CDA80A40BE0}" srcOrd="0" destOrd="0" presId="urn:microsoft.com/office/officeart/2005/8/layout/process5"/>
    <dgm:cxn modelId="{5724B943-388A-B845-AD7D-F71098147ADF}" type="presParOf" srcId="{14867B42-2BC2-C54D-94B5-11BDA944BD69}" destId="{C08E3D40-5339-7F46-820A-AAB32B4EE355}" srcOrd="12" destOrd="0" presId="urn:microsoft.com/office/officeart/2005/8/layout/process5"/>
    <dgm:cxn modelId="{CFAB8D92-54F2-F04E-AE9B-05ACA7F4B473}" type="presParOf" srcId="{14867B42-2BC2-C54D-94B5-11BDA944BD69}" destId="{C1A4A0E8-2528-1246-B152-790BF9C6F1A1}" srcOrd="13" destOrd="0" presId="urn:microsoft.com/office/officeart/2005/8/layout/process5"/>
    <dgm:cxn modelId="{EBF28AC8-E40B-6743-9486-0643DD823785}" type="presParOf" srcId="{C1A4A0E8-2528-1246-B152-790BF9C6F1A1}" destId="{F527B608-AADB-864A-9B38-6E092E241EFF}" srcOrd="0" destOrd="0" presId="urn:microsoft.com/office/officeart/2005/8/layout/process5"/>
    <dgm:cxn modelId="{340369D4-6CC6-4A48-8652-F4D8DFFC43E5}" type="presParOf" srcId="{14867B42-2BC2-C54D-94B5-11BDA944BD69}" destId="{2DFEC029-BF4F-C345-AF5A-4FC9908ECD8F}" srcOrd="14" destOrd="0" presId="urn:microsoft.com/office/officeart/2005/8/layout/process5"/>
    <dgm:cxn modelId="{F4B413F3-5AA1-D543-9778-C324114F4749}" type="presParOf" srcId="{14867B42-2BC2-C54D-94B5-11BDA944BD69}" destId="{69AA5DCA-18FE-6A41-B4D9-A34AFD502C40}" srcOrd="15" destOrd="0" presId="urn:microsoft.com/office/officeart/2005/8/layout/process5"/>
    <dgm:cxn modelId="{F5A8E86F-F5D2-D444-92CD-5A326059862A}" type="presParOf" srcId="{69AA5DCA-18FE-6A41-B4D9-A34AFD502C40}" destId="{C9A08BBC-7162-3F4E-B7C7-4BBADF1D7668}" srcOrd="0" destOrd="0" presId="urn:microsoft.com/office/officeart/2005/8/layout/process5"/>
    <dgm:cxn modelId="{D2778A73-2827-3A42-9CD7-815B496DCB66}" type="presParOf" srcId="{14867B42-2BC2-C54D-94B5-11BDA944BD69}" destId="{ECFABB66-C4D1-B248-B116-1CF53FDA78D9}" srcOrd="16" destOrd="0" presId="urn:microsoft.com/office/officeart/2005/8/layout/process5"/>
    <dgm:cxn modelId="{6570D7CD-3B30-5C44-A0F5-C8471A2C4E61}" type="presParOf" srcId="{14867B42-2BC2-C54D-94B5-11BDA944BD69}" destId="{B6565607-7F6D-9D42-9664-8B076E83963B}" srcOrd="17" destOrd="0" presId="urn:microsoft.com/office/officeart/2005/8/layout/process5"/>
    <dgm:cxn modelId="{2CBCB87F-0CF9-664E-B35F-FB11AD185002}" type="presParOf" srcId="{B6565607-7F6D-9D42-9664-8B076E83963B}" destId="{247133B3-94A4-0D4E-9A47-451E6ED09C30}" srcOrd="0" destOrd="0" presId="urn:microsoft.com/office/officeart/2005/8/layout/process5"/>
    <dgm:cxn modelId="{2BC5769D-8489-F647-A1E3-E2D7A1F82790}" type="presParOf" srcId="{14867B42-2BC2-C54D-94B5-11BDA944BD69}" destId="{9E73D30E-E2A2-924C-B19B-FD7D3E72CFC9}" srcOrd="18"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C88A43-4B68-CA42-9464-86CDE60897A3}" type="doc">
      <dgm:prSet loTypeId="urn:microsoft.com/office/officeart/2005/8/layout/hList1" loCatId="" qsTypeId="urn:microsoft.com/office/officeart/2005/8/quickstyle/simple2#4" qsCatId="simple" csTypeId="urn:microsoft.com/office/officeart/2005/8/colors/accent2_2#4" csCatId="accent2" phldr="1"/>
      <dgm:spPr/>
      <dgm:t>
        <a:bodyPr/>
        <a:lstStyle/>
        <a:p>
          <a:endParaRPr lang="en-US"/>
        </a:p>
      </dgm:t>
    </dgm:pt>
    <dgm:pt modelId="{DB84A7A7-45A3-FD4A-9F9C-938DEBC1109C}">
      <dgm:prSet phldrT="[Text]"/>
      <dgm:spPr>
        <a:solidFill>
          <a:srgbClr val="002060"/>
        </a:solidFill>
        <a:ln>
          <a:noFill/>
        </a:ln>
      </dgm:spPr>
      <dgm:t>
        <a:bodyPr/>
        <a:lstStyle/>
        <a:p>
          <a:r>
            <a:rPr lang="en-US" dirty="0">
              <a:latin typeface="Avenir Book" panose="02000503020000020003" pitchFamily="2" charset="0"/>
            </a:rPr>
            <a:t>DIRECT</a:t>
          </a:r>
        </a:p>
      </dgm:t>
    </dgm:pt>
    <dgm:pt modelId="{50997218-9140-0D4D-B7F0-D05E4FD6D888}" type="parTrans" cxnId="{F7B71AE3-5733-6949-90C6-CC4FCB549978}">
      <dgm:prSet/>
      <dgm:spPr/>
      <dgm:t>
        <a:bodyPr/>
        <a:lstStyle/>
        <a:p>
          <a:endParaRPr lang="en-US"/>
        </a:p>
      </dgm:t>
    </dgm:pt>
    <dgm:pt modelId="{1B12BDEE-1529-384A-9151-4CC6FA78ECC3}" type="sibTrans" cxnId="{F7B71AE3-5733-6949-90C6-CC4FCB549978}">
      <dgm:prSet/>
      <dgm:spPr/>
      <dgm:t>
        <a:bodyPr/>
        <a:lstStyle/>
        <a:p>
          <a:endParaRPr lang="en-US"/>
        </a:p>
      </dgm:t>
    </dgm:pt>
    <dgm:pt modelId="{24A81D1D-FBFC-6348-84D8-83497F25C2F6}">
      <dgm:prSet phldrT="[Text]" custT="1"/>
      <dgm:spPr>
        <a:solidFill>
          <a:schemeClr val="tx1">
            <a:lumMod val="65000"/>
            <a:lumOff val="35000"/>
            <a:alpha val="10000"/>
          </a:schemeClr>
        </a:solidFill>
        <a:ln>
          <a:noFill/>
        </a:ln>
      </dgm:spPr>
      <dgm:t>
        <a:bodyPr/>
        <a:lstStyle/>
        <a:p>
          <a:pPr algn="ctr">
            <a:buNone/>
          </a:pPr>
          <a:r>
            <a:rPr lang="en-US" sz="2000" dirty="0">
              <a:latin typeface="Avenir Book" panose="02000503020000020003" pitchFamily="2" charset="0"/>
            </a:rPr>
            <a:t>Supports the truth of an account directly</a:t>
          </a:r>
        </a:p>
      </dgm:t>
    </dgm:pt>
    <dgm:pt modelId="{4B48EE61-FAA6-FB47-A277-3FF3A65B5D04}" type="parTrans" cxnId="{F0E6FBDB-3759-3042-8CDC-B583507FE8B9}">
      <dgm:prSet/>
      <dgm:spPr/>
      <dgm:t>
        <a:bodyPr/>
        <a:lstStyle/>
        <a:p>
          <a:endParaRPr lang="en-US"/>
        </a:p>
      </dgm:t>
    </dgm:pt>
    <dgm:pt modelId="{074FA753-D9B5-7D46-8587-44CE0B0A9735}" type="sibTrans" cxnId="{F0E6FBDB-3759-3042-8CDC-B583507FE8B9}">
      <dgm:prSet/>
      <dgm:spPr/>
      <dgm:t>
        <a:bodyPr/>
        <a:lstStyle/>
        <a:p>
          <a:endParaRPr lang="en-US"/>
        </a:p>
      </dgm:t>
    </dgm:pt>
    <dgm:pt modelId="{AA1CC4EF-0493-444A-BA3C-FA6105052050}">
      <dgm:prSet phldrT="[Text]"/>
      <dgm:spPr>
        <a:solidFill>
          <a:srgbClr val="002060"/>
        </a:solidFill>
        <a:ln>
          <a:noFill/>
        </a:ln>
      </dgm:spPr>
      <dgm:t>
        <a:bodyPr/>
        <a:lstStyle/>
        <a:p>
          <a:r>
            <a:rPr lang="en-US" dirty="0">
              <a:latin typeface="Avenir Book" panose="02000503020000020003" pitchFamily="2" charset="0"/>
            </a:rPr>
            <a:t>CIRCUMSTANTIAL</a:t>
          </a:r>
        </a:p>
      </dgm:t>
    </dgm:pt>
    <dgm:pt modelId="{937B1571-49FC-5D41-987A-1BD232580415}" type="parTrans" cxnId="{3D157259-39CA-4C40-9EB1-E0BEE56179BE}">
      <dgm:prSet/>
      <dgm:spPr/>
      <dgm:t>
        <a:bodyPr/>
        <a:lstStyle/>
        <a:p>
          <a:endParaRPr lang="en-US"/>
        </a:p>
      </dgm:t>
    </dgm:pt>
    <dgm:pt modelId="{C5B81AD0-57B4-C743-AEA0-6FE3ED99389C}" type="sibTrans" cxnId="{3D157259-39CA-4C40-9EB1-E0BEE56179BE}">
      <dgm:prSet/>
      <dgm:spPr/>
      <dgm:t>
        <a:bodyPr/>
        <a:lstStyle/>
        <a:p>
          <a:endParaRPr lang="en-US"/>
        </a:p>
      </dgm:t>
    </dgm:pt>
    <dgm:pt modelId="{9014E2BA-2ED1-A748-B522-D489028B60E7}">
      <dgm:prSet phldrT="[Text]" custT="1"/>
      <dgm:spPr>
        <a:solidFill>
          <a:schemeClr val="tx1">
            <a:lumMod val="65000"/>
            <a:lumOff val="35000"/>
            <a:alpha val="10000"/>
          </a:schemeClr>
        </a:solidFill>
        <a:ln>
          <a:noFill/>
        </a:ln>
      </dgm:spPr>
      <dgm:t>
        <a:bodyPr/>
        <a:lstStyle/>
        <a:p>
          <a:pPr algn="ctr">
            <a:buNone/>
          </a:pPr>
          <a:r>
            <a:rPr lang="en-US" sz="2000" dirty="0">
              <a:latin typeface="Avenir Book" panose="02000503020000020003" pitchFamily="2" charset="0"/>
            </a:rPr>
            <a:t>Relies on inference to support a conclusion of facts</a:t>
          </a:r>
        </a:p>
      </dgm:t>
    </dgm:pt>
    <dgm:pt modelId="{C556E2C1-130D-7C47-815A-0E9A7AF176BA}" type="parTrans" cxnId="{AFF736A6-943C-414F-A591-5FBAC80D5C63}">
      <dgm:prSet/>
      <dgm:spPr/>
      <dgm:t>
        <a:bodyPr/>
        <a:lstStyle/>
        <a:p>
          <a:endParaRPr lang="en-US"/>
        </a:p>
      </dgm:t>
    </dgm:pt>
    <dgm:pt modelId="{BB1A5612-F82E-5E44-BF8C-636FEDD1A67D}" type="sibTrans" cxnId="{AFF736A6-943C-414F-A591-5FBAC80D5C63}">
      <dgm:prSet/>
      <dgm:spPr/>
      <dgm:t>
        <a:bodyPr/>
        <a:lstStyle/>
        <a:p>
          <a:endParaRPr lang="en-US"/>
        </a:p>
      </dgm:t>
    </dgm:pt>
    <dgm:pt modelId="{92FAE0BA-E7FC-E045-BF34-D5A166C5DCA1}" type="pres">
      <dgm:prSet presAssocID="{98C88A43-4B68-CA42-9464-86CDE60897A3}" presName="Name0" presStyleCnt="0">
        <dgm:presLayoutVars>
          <dgm:dir/>
          <dgm:animLvl val="lvl"/>
          <dgm:resizeHandles val="exact"/>
        </dgm:presLayoutVars>
      </dgm:prSet>
      <dgm:spPr/>
    </dgm:pt>
    <dgm:pt modelId="{5AD42CDF-08B0-6E4C-AA12-2E7D53B8EDE5}" type="pres">
      <dgm:prSet presAssocID="{DB84A7A7-45A3-FD4A-9F9C-938DEBC1109C}" presName="composite" presStyleCnt="0"/>
      <dgm:spPr/>
    </dgm:pt>
    <dgm:pt modelId="{D7677B95-A05C-A747-BC47-8A2CD9844CAC}" type="pres">
      <dgm:prSet presAssocID="{DB84A7A7-45A3-FD4A-9F9C-938DEBC1109C}" presName="parTx" presStyleLbl="alignNode1" presStyleIdx="0" presStyleCnt="2">
        <dgm:presLayoutVars>
          <dgm:chMax val="0"/>
          <dgm:chPref val="0"/>
          <dgm:bulletEnabled val="1"/>
        </dgm:presLayoutVars>
      </dgm:prSet>
      <dgm:spPr/>
    </dgm:pt>
    <dgm:pt modelId="{898FECCD-F1C1-4148-A95B-886AFA4B8153}" type="pres">
      <dgm:prSet presAssocID="{DB84A7A7-45A3-FD4A-9F9C-938DEBC1109C}" presName="desTx" presStyleLbl="alignAccFollowNode1" presStyleIdx="0" presStyleCnt="2">
        <dgm:presLayoutVars>
          <dgm:bulletEnabled val="1"/>
        </dgm:presLayoutVars>
      </dgm:prSet>
      <dgm:spPr/>
    </dgm:pt>
    <dgm:pt modelId="{93C33080-B206-444F-8D1E-6C6FD058ED3E}" type="pres">
      <dgm:prSet presAssocID="{1B12BDEE-1529-384A-9151-4CC6FA78ECC3}" presName="space" presStyleCnt="0"/>
      <dgm:spPr/>
    </dgm:pt>
    <dgm:pt modelId="{47A7853B-6110-E648-A7E7-27B705663E82}" type="pres">
      <dgm:prSet presAssocID="{AA1CC4EF-0493-444A-BA3C-FA6105052050}" presName="composite" presStyleCnt="0"/>
      <dgm:spPr/>
    </dgm:pt>
    <dgm:pt modelId="{8A5E22FE-2D4B-C648-8A05-3D470807E68D}" type="pres">
      <dgm:prSet presAssocID="{AA1CC4EF-0493-444A-BA3C-FA6105052050}" presName="parTx" presStyleLbl="alignNode1" presStyleIdx="1" presStyleCnt="2">
        <dgm:presLayoutVars>
          <dgm:chMax val="0"/>
          <dgm:chPref val="0"/>
          <dgm:bulletEnabled val="1"/>
        </dgm:presLayoutVars>
      </dgm:prSet>
      <dgm:spPr/>
    </dgm:pt>
    <dgm:pt modelId="{AC3D524F-F48B-9843-8D47-B82AB4C071E7}" type="pres">
      <dgm:prSet presAssocID="{AA1CC4EF-0493-444A-BA3C-FA6105052050}" presName="desTx" presStyleLbl="alignAccFollowNode1" presStyleIdx="1" presStyleCnt="2">
        <dgm:presLayoutVars>
          <dgm:bulletEnabled val="1"/>
        </dgm:presLayoutVars>
      </dgm:prSet>
      <dgm:spPr/>
    </dgm:pt>
  </dgm:ptLst>
  <dgm:cxnLst>
    <dgm:cxn modelId="{7B0B0D19-96FA-164B-BDEE-B5E45E04EE0A}" type="presOf" srcId="{AA1CC4EF-0493-444A-BA3C-FA6105052050}" destId="{8A5E22FE-2D4B-C648-8A05-3D470807E68D}" srcOrd="0" destOrd="0" presId="urn:microsoft.com/office/officeart/2005/8/layout/hList1"/>
    <dgm:cxn modelId="{9C3CB11D-1E86-754B-8A13-3482FEA1244F}" type="presOf" srcId="{9014E2BA-2ED1-A748-B522-D489028B60E7}" destId="{AC3D524F-F48B-9843-8D47-B82AB4C071E7}" srcOrd="0" destOrd="0" presId="urn:microsoft.com/office/officeart/2005/8/layout/hList1"/>
    <dgm:cxn modelId="{3D157259-39CA-4C40-9EB1-E0BEE56179BE}" srcId="{98C88A43-4B68-CA42-9464-86CDE60897A3}" destId="{AA1CC4EF-0493-444A-BA3C-FA6105052050}" srcOrd="1" destOrd="0" parTransId="{937B1571-49FC-5D41-987A-1BD232580415}" sibTransId="{C5B81AD0-57B4-C743-AEA0-6FE3ED99389C}"/>
    <dgm:cxn modelId="{9AECCF74-F70F-D24F-8828-42040792D22B}" type="presOf" srcId="{24A81D1D-FBFC-6348-84D8-83497F25C2F6}" destId="{898FECCD-F1C1-4148-A95B-886AFA4B8153}" srcOrd="0" destOrd="0" presId="urn:microsoft.com/office/officeart/2005/8/layout/hList1"/>
    <dgm:cxn modelId="{AFF736A6-943C-414F-A591-5FBAC80D5C63}" srcId="{AA1CC4EF-0493-444A-BA3C-FA6105052050}" destId="{9014E2BA-2ED1-A748-B522-D489028B60E7}" srcOrd="0" destOrd="0" parTransId="{C556E2C1-130D-7C47-815A-0E9A7AF176BA}" sibTransId="{BB1A5612-F82E-5E44-BF8C-636FEDD1A67D}"/>
    <dgm:cxn modelId="{99FEFBC3-7D2A-2B4F-B34C-EFE84BAD062C}" type="presOf" srcId="{98C88A43-4B68-CA42-9464-86CDE60897A3}" destId="{92FAE0BA-E7FC-E045-BF34-D5A166C5DCA1}" srcOrd="0" destOrd="0" presId="urn:microsoft.com/office/officeart/2005/8/layout/hList1"/>
    <dgm:cxn modelId="{F0E6FBDB-3759-3042-8CDC-B583507FE8B9}" srcId="{DB84A7A7-45A3-FD4A-9F9C-938DEBC1109C}" destId="{24A81D1D-FBFC-6348-84D8-83497F25C2F6}" srcOrd="0" destOrd="0" parTransId="{4B48EE61-FAA6-FB47-A277-3FF3A65B5D04}" sibTransId="{074FA753-D9B5-7D46-8587-44CE0B0A9735}"/>
    <dgm:cxn modelId="{786EFADE-E14F-0346-9E6D-AC982903D555}" type="presOf" srcId="{DB84A7A7-45A3-FD4A-9F9C-938DEBC1109C}" destId="{D7677B95-A05C-A747-BC47-8A2CD9844CAC}" srcOrd="0" destOrd="0" presId="urn:microsoft.com/office/officeart/2005/8/layout/hList1"/>
    <dgm:cxn modelId="{F7B71AE3-5733-6949-90C6-CC4FCB549978}" srcId="{98C88A43-4B68-CA42-9464-86CDE60897A3}" destId="{DB84A7A7-45A3-FD4A-9F9C-938DEBC1109C}" srcOrd="0" destOrd="0" parTransId="{50997218-9140-0D4D-B7F0-D05E4FD6D888}" sibTransId="{1B12BDEE-1529-384A-9151-4CC6FA78ECC3}"/>
    <dgm:cxn modelId="{ADB20552-86EA-6241-9743-DE28D0CF86FD}" type="presParOf" srcId="{92FAE0BA-E7FC-E045-BF34-D5A166C5DCA1}" destId="{5AD42CDF-08B0-6E4C-AA12-2E7D53B8EDE5}" srcOrd="0" destOrd="0" presId="urn:microsoft.com/office/officeart/2005/8/layout/hList1"/>
    <dgm:cxn modelId="{E91AA33E-186F-054A-A6AC-49D046115BF5}" type="presParOf" srcId="{5AD42CDF-08B0-6E4C-AA12-2E7D53B8EDE5}" destId="{D7677B95-A05C-A747-BC47-8A2CD9844CAC}" srcOrd="0" destOrd="0" presId="urn:microsoft.com/office/officeart/2005/8/layout/hList1"/>
    <dgm:cxn modelId="{60532489-FEBC-8542-9685-6795909A2E5A}" type="presParOf" srcId="{5AD42CDF-08B0-6E4C-AA12-2E7D53B8EDE5}" destId="{898FECCD-F1C1-4148-A95B-886AFA4B8153}" srcOrd="1" destOrd="0" presId="urn:microsoft.com/office/officeart/2005/8/layout/hList1"/>
    <dgm:cxn modelId="{F8EE4279-8063-E242-855E-6C0462C444A0}" type="presParOf" srcId="{92FAE0BA-E7FC-E045-BF34-D5A166C5DCA1}" destId="{93C33080-B206-444F-8D1E-6C6FD058ED3E}" srcOrd="1" destOrd="0" presId="urn:microsoft.com/office/officeart/2005/8/layout/hList1"/>
    <dgm:cxn modelId="{A722467E-E32D-5542-9193-405DC7B74DBA}" type="presParOf" srcId="{92FAE0BA-E7FC-E045-BF34-D5A166C5DCA1}" destId="{47A7853B-6110-E648-A7E7-27B705663E82}" srcOrd="2" destOrd="0" presId="urn:microsoft.com/office/officeart/2005/8/layout/hList1"/>
    <dgm:cxn modelId="{93FEF37A-3064-B14A-9418-AB7828BE7CBF}" type="presParOf" srcId="{47A7853B-6110-E648-A7E7-27B705663E82}" destId="{8A5E22FE-2D4B-C648-8A05-3D470807E68D}" srcOrd="0" destOrd="0" presId="urn:microsoft.com/office/officeart/2005/8/layout/hList1"/>
    <dgm:cxn modelId="{3F7AE019-9029-CE4D-B859-591B34492C8D}" type="presParOf" srcId="{47A7853B-6110-E648-A7E7-27B705663E82}" destId="{AC3D524F-F48B-9843-8D47-B82AB4C071E7}"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7321A2-4AC3-334B-8151-FC213A94FE0A}">
      <dsp:nvSpPr>
        <dsp:cNvPr id="0" name=""/>
        <dsp:cNvSpPr/>
      </dsp:nvSpPr>
      <dsp:spPr>
        <a:xfrm>
          <a:off x="5765" y="841310"/>
          <a:ext cx="1787425" cy="1072455"/>
        </a:xfrm>
        <a:prstGeom prst="roundRect">
          <a:avLst>
            <a:gd name="adj" fmla="val 10000"/>
          </a:avLst>
        </a:prstGeom>
        <a:solidFill>
          <a:schemeClr val="accent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kern="1200" dirty="0"/>
            <a:t>Report</a:t>
          </a:r>
        </a:p>
      </dsp:txBody>
      <dsp:txXfrm>
        <a:off x="37176" y="872721"/>
        <a:ext cx="1724603" cy="1009633"/>
      </dsp:txXfrm>
    </dsp:sp>
    <dsp:sp modelId="{1F188DAE-82D8-3B4D-BC69-487174701280}">
      <dsp:nvSpPr>
        <dsp:cNvPr id="0" name=""/>
        <dsp:cNvSpPr/>
      </dsp:nvSpPr>
      <dsp:spPr>
        <a:xfrm>
          <a:off x="1950485" y="1155897"/>
          <a:ext cx="378934" cy="443281"/>
        </a:xfrm>
        <a:prstGeom prst="rightArrow">
          <a:avLst>
            <a:gd name="adj1" fmla="val 60000"/>
            <a:gd name="adj2" fmla="val 50000"/>
          </a:avLst>
        </a:prstGeom>
        <a:solidFill>
          <a:schemeClr val="tx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rtl="0">
            <a:lnSpc>
              <a:spcPct val="90000"/>
            </a:lnSpc>
            <a:spcBef>
              <a:spcPct val="0"/>
            </a:spcBef>
            <a:spcAft>
              <a:spcPct val="35000"/>
            </a:spcAft>
            <a:buNone/>
          </a:pPr>
          <a:endParaRPr lang="en-US" sz="1800" kern="1200"/>
        </a:p>
      </dsp:txBody>
      <dsp:txXfrm>
        <a:off x="1950485" y="1244553"/>
        <a:ext cx="265254" cy="265969"/>
      </dsp:txXfrm>
    </dsp:sp>
    <dsp:sp modelId="{3E3F6568-33AF-D54B-B5BA-CB57866B4E9E}">
      <dsp:nvSpPr>
        <dsp:cNvPr id="0" name=""/>
        <dsp:cNvSpPr/>
      </dsp:nvSpPr>
      <dsp:spPr>
        <a:xfrm>
          <a:off x="2508161" y="841310"/>
          <a:ext cx="1787425" cy="1072455"/>
        </a:xfrm>
        <a:prstGeom prst="roundRect">
          <a:avLst>
            <a:gd name="adj" fmla="val 10000"/>
          </a:avLst>
        </a:prstGeom>
        <a:solidFill>
          <a:schemeClr val="accent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Formal Complaint</a:t>
          </a:r>
        </a:p>
      </dsp:txBody>
      <dsp:txXfrm>
        <a:off x="2539572" y="872721"/>
        <a:ext cx="1724603" cy="1009633"/>
      </dsp:txXfrm>
    </dsp:sp>
    <dsp:sp modelId="{68A10C12-3837-9C42-A3EE-4EEE89133B8B}">
      <dsp:nvSpPr>
        <dsp:cNvPr id="0" name=""/>
        <dsp:cNvSpPr/>
      </dsp:nvSpPr>
      <dsp:spPr>
        <a:xfrm>
          <a:off x="4452881" y="1155897"/>
          <a:ext cx="378934" cy="443281"/>
        </a:xfrm>
        <a:prstGeom prst="rightArrow">
          <a:avLst>
            <a:gd name="adj1" fmla="val 60000"/>
            <a:gd name="adj2" fmla="val 50000"/>
          </a:avLst>
        </a:prstGeom>
        <a:solidFill>
          <a:schemeClr val="tx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rtl="0">
            <a:lnSpc>
              <a:spcPct val="90000"/>
            </a:lnSpc>
            <a:spcBef>
              <a:spcPct val="0"/>
            </a:spcBef>
            <a:spcAft>
              <a:spcPct val="35000"/>
            </a:spcAft>
            <a:buNone/>
          </a:pPr>
          <a:endParaRPr lang="en-US" sz="1800" kern="1200"/>
        </a:p>
      </dsp:txBody>
      <dsp:txXfrm>
        <a:off x="4452881" y="1244553"/>
        <a:ext cx="265254" cy="265969"/>
      </dsp:txXfrm>
    </dsp:sp>
    <dsp:sp modelId="{826A8EBB-A29B-B04E-80B4-37B2CB4A0F78}">
      <dsp:nvSpPr>
        <dsp:cNvPr id="0" name=""/>
        <dsp:cNvSpPr/>
      </dsp:nvSpPr>
      <dsp:spPr>
        <a:xfrm>
          <a:off x="5010558" y="841310"/>
          <a:ext cx="1787425" cy="1072455"/>
        </a:xfrm>
        <a:prstGeom prst="roundRect">
          <a:avLst>
            <a:gd name="adj" fmla="val 10000"/>
          </a:avLst>
        </a:prstGeom>
        <a:solidFill>
          <a:srgbClr val="00B05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Notice</a:t>
          </a:r>
        </a:p>
      </dsp:txBody>
      <dsp:txXfrm>
        <a:off x="5041969" y="872721"/>
        <a:ext cx="1724603" cy="1009633"/>
      </dsp:txXfrm>
    </dsp:sp>
    <dsp:sp modelId="{CCFE43B5-ED52-534B-8DF0-8A0870CDF0A8}">
      <dsp:nvSpPr>
        <dsp:cNvPr id="0" name=""/>
        <dsp:cNvSpPr/>
      </dsp:nvSpPr>
      <dsp:spPr>
        <a:xfrm>
          <a:off x="6955277" y="1155897"/>
          <a:ext cx="378934" cy="443281"/>
        </a:xfrm>
        <a:prstGeom prst="rightArrow">
          <a:avLst>
            <a:gd name="adj1" fmla="val 60000"/>
            <a:gd name="adj2" fmla="val 50000"/>
          </a:avLst>
        </a:prstGeom>
        <a:solidFill>
          <a:schemeClr val="tx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rtl="0">
            <a:lnSpc>
              <a:spcPct val="90000"/>
            </a:lnSpc>
            <a:spcBef>
              <a:spcPct val="0"/>
            </a:spcBef>
            <a:spcAft>
              <a:spcPct val="35000"/>
            </a:spcAft>
            <a:buNone/>
          </a:pPr>
          <a:endParaRPr lang="en-US" sz="1800" kern="1200"/>
        </a:p>
      </dsp:txBody>
      <dsp:txXfrm>
        <a:off x="6955277" y="1244553"/>
        <a:ext cx="265254" cy="265969"/>
      </dsp:txXfrm>
    </dsp:sp>
    <dsp:sp modelId="{515BA507-B930-E543-AA1E-DE13D98000D6}">
      <dsp:nvSpPr>
        <dsp:cNvPr id="0" name=""/>
        <dsp:cNvSpPr/>
      </dsp:nvSpPr>
      <dsp:spPr>
        <a:xfrm>
          <a:off x="7512954" y="841310"/>
          <a:ext cx="1787425" cy="1072455"/>
        </a:xfrm>
        <a:prstGeom prst="roundRect">
          <a:avLst>
            <a:gd name="adj" fmla="val 10000"/>
          </a:avLst>
        </a:prstGeom>
        <a:solidFill>
          <a:srgbClr val="00B05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Investigation</a:t>
          </a:r>
        </a:p>
      </dsp:txBody>
      <dsp:txXfrm>
        <a:off x="7544365" y="872721"/>
        <a:ext cx="1724603" cy="1009633"/>
      </dsp:txXfrm>
    </dsp:sp>
    <dsp:sp modelId="{2C614BC0-1DCD-6C4E-8AF0-4E13F59B5B2B}">
      <dsp:nvSpPr>
        <dsp:cNvPr id="0" name=""/>
        <dsp:cNvSpPr/>
      </dsp:nvSpPr>
      <dsp:spPr>
        <a:xfrm>
          <a:off x="9457673" y="1155897"/>
          <a:ext cx="378934" cy="443281"/>
        </a:xfrm>
        <a:prstGeom prst="rightArrow">
          <a:avLst>
            <a:gd name="adj1" fmla="val 60000"/>
            <a:gd name="adj2" fmla="val 50000"/>
          </a:avLst>
        </a:prstGeom>
        <a:solidFill>
          <a:schemeClr val="tx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rtl="0">
            <a:lnSpc>
              <a:spcPct val="90000"/>
            </a:lnSpc>
            <a:spcBef>
              <a:spcPct val="0"/>
            </a:spcBef>
            <a:spcAft>
              <a:spcPct val="35000"/>
            </a:spcAft>
            <a:buNone/>
          </a:pPr>
          <a:endParaRPr lang="en-US" sz="1800" kern="1200"/>
        </a:p>
      </dsp:txBody>
      <dsp:txXfrm>
        <a:off x="9457673" y="1244553"/>
        <a:ext cx="265254" cy="265969"/>
      </dsp:txXfrm>
    </dsp:sp>
    <dsp:sp modelId="{7EF2E62A-1127-194C-B59C-D702D89C0795}">
      <dsp:nvSpPr>
        <dsp:cNvPr id="0" name=""/>
        <dsp:cNvSpPr/>
      </dsp:nvSpPr>
      <dsp:spPr>
        <a:xfrm>
          <a:off x="10015350" y="841310"/>
          <a:ext cx="1787425" cy="1072455"/>
        </a:xfrm>
        <a:prstGeom prst="roundRect">
          <a:avLst>
            <a:gd name="adj" fmla="val 10000"/>
          </a:avLst>
        </a:prstGeom>
        <a:solidFill>
          <a:srgbClr val="00B05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Evidence Review</a:t>
          </a:r>
        </a:p>
      </dsp:txBody>
      <dsp:txXfrm>
        <a:off x="10046761" y="872721"/>
        <a:ext cx="1724603" cy="1009633"/>
      </dsp:txXfrm>
    </dsp:sp>
    <dsp:sp modelId="{C667BDE0-115E-AC48-BB15-A28D620003C9}">
      <dsp:nvSpPr>
        <dsp:cNvPr id="0" name=""/>
        <dsp:cNvSpPr/>
      </dsp:nvSpPr>
      <dsp:spPr>
        <a:xfrm rot="5400000">
          <a:off x="10719596" y="2038886"/>
          <a:ext cx="378934" cy="443281"/>
        </a:xfrm>
        <a:prstGeom prst="rightArrow">
          <a:avLst>
            <a:gd name="adj1" fmla="val 60000"/>
            <a:gd name="adj2" fmla="val 50000"/>
          </a:avLst>
        </a:prstGeom>
        <a:solidFill>
          <a:schemeClr val="tx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rtl="0">
            <a:lnSpc>
              <a:spcPct val="90000"/>
            </a:lnSpc>
            <a:spcBef>
              <a:spcPct val="0"/>
            </a:spcBef>
            <a:spcAft>
              <a:spcPct val="35000"/>
            </a:spcAft>
            <a:buNone/>
          </a:pPr>
          <a:endParaRPr lang="en-US" sz="1800" kern="1200"/>
        </a:p>
      </dsp:txBody>
      <dsp:txXfrm rot="-5400000">
        <a:off x="10776079" y="2071059"/>
        <a:ext cx="265969" cy="265254"/>
      </dsp:txXfrm>
    </dsp:sp>
    <dsp:sp modelId="{E0FB871A-AC64-9A4D-B84F-1F0C31FD6107}">
      <dsp:nvSpPr>
        <dsp:cNvPr id="0" name=""/>
        <dsp:cNvSpPr/>
      </dsp:nvSpPr>
      <dsp:spPr>
        <a:xfrm>
          <a:off x="10015350" y="2628736"/>
          <a:ext cx="1787425" cy="1072455"/>
        </a:xfrm>
        <a:prstGeom prst="roundRect">
          <a:avLst>
            <a:gd name="adj" fmla="val 10000"/>
          </a:avLst>
        </a:prstGeom>
        <a:solidFill>
          <a:srgbClr val="00B05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Additional Investigation</a:t>
          </a:r>
        </a:p>
      </dsp:txBody>
      <dsp:txXfrm>
        <a:off x="10046761" y="2660147"/>
        <a:ext cx="1724603" cy="1009633"/>
      </dsp:txXfrm>
    </dsp:sp>
    <dsp:sp modelId="{1AE9140F-E40C-124C-8564-D3BFB251FD60}">
      <dsp:nvSpPr>
        <dsp:cNvPr id="0" name=""/>
        <dsp:cNvSpPr/>
      </dsp:nvSpPr>
      <dsp:spPr>
        <a:xfrm rot="10800000">
          <a:off x="9479122" y="2943323"/>
          <a:ext cx="378934" cy="443281"/>
        </a:xfrm>
        <a:prstGeom prst="rightArrow">
          <a:avLst>
            <a:gd name="adj1" fmla="val 60000"/>
            <a:gd name="adj2" fmla="val 50000"/>
          </a:avLst>
        </a:prstGeom>
        <a:solidFill>
          <a:schemeClr val="tx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rtl="0">
            <a:lnSpc>
              <a:spcPct val="90000"/>
            </a:lnSpc>
            <a:spcBef>
              <a:spcPct val="0"/>
            </a:spcBef>
            <a:spcAft>
              <a:spcPct val="35000"/>
            </a:spcAft>
            <a:buNone/>
          </a:pPr>
          <a:endParaRPr lang="en-US" sz="1800" kern="1200"/>
        </a:p>
      </dsp:txBody>
      <dsp:txXfrm rot="10800000">
        <a:off x="9592802" y="3031979"/>
        <a:ext cx="265254" cy="265969"/>
      </dsp:txXfrm>
    </dsp:sp>
    <dsp:sp modelId="{C08E3D40-5339-7F46-820A-AAB32B4EE355}">
      <dsp:nvSpPr>
        <dsp:cNvPr id="0" name=""/>
        <dsp:cNvSpPr/>
      </dsp:nvSpPr>
      <dsp:spPr>
        <a:xfrm>
          <a:off x="7512954" y="2628736"/>
          <a:ext cx="1787425" cy="1072455"/>
        </a:xfrm>
        <a:prstGeom prst="roundRect">
          <a:avLst>
            <a:gd name="adj" fmla="val 10000"/>
          </a:avLst>
        </a:prstGeom>
        <a:solidFill>
          <a:srgbClr val="00B05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Final Report</a:t>
          </a:r>
        </a:p>
      </dsp:txBody>
      <dsp:txXfrm>
        <a:off x="7544365" y="2660147"/>
        <a:ext cx="1724603" cy="1009633"/>
      </dsp:txXfrm>
    </dsp:sp>
    <dsp:sp modelId="{C1A4A0E8-2528-1246-B152-790BF9C6F1A1}">
      <dsp:nvSpPr>
        <dsp:cNvPr id="0" name=""/>
        <dsp:cNvSpPr/>
      </dsp:nvSpPr>
      <dsp:spPr>
        <a:xfrm rot="10800000">
          <a:off x="6976726" y="2943323"/>
          <a:ext cx="378934" cy="443281"/>
        </a:xfrm>
        <a:prstGeom prst="rightArrow">
          <a:avLst>
            <a:gd name="adj1" fmla="val 60000"/>
            <a:gd name="adj2" fmla="val 50000"/>
          </a:avLst>
        </a:prstGeom>
        <a:solidFill>
          <a:schemeClr val="tx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rtl="0">
            <a:lnSpc>
              <a:spcPct val="90000"/>
            </a:lnSpc>
            <a:spcBef>
              <a:spcPct val="0"/>
            </a:spcBef>
            <a:spcAft>
              <a:spcPct val="35000"/>
            </a:spcAft>
            <a:buNone/>
          </a:pPr>
          <a:endParaRPr lang="en-US" sz="1800" kern="1200"/>
        </a:p>
      </dsp:txBody>
      <dsp:txXfrm rot="10800000">
        <a:off x="7090406" y="3031979"/>
        <a:ext cx="265254" cy="265969"/>
      </dsp:txXfrm>
    </dsp:sp>
    <dsp:sp modelId="{2DFEC029-BF4F-C345-AF5A-4FC9908ECD8F}">
      <dsp:nvSpPr>
        <dsp:cNvPr id="0" name=""/>
        <dsp:cNvSpPr/>
      </dsp:nvSpPr>
      <dsp:spPr>
        <a:xfrm>
          <a:off x="5010558" y="2628736"/>
          <a:ext cx="1787425" cy="1072455"/>
        </a:xfrm>
        <a:prstGeom prst="roundRect">
          <a:avLst>
            <a:gd name="adj" fmla="val 10000"/>
          </a:avLst>
        </a:prstGeom>
        <a:solidFill>
          <a:schemeClr val="accent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Hearing</a:t>
          </a:r>
        </a:p>
      </dsp:txBody>
      <dsp:txXfrm>
        <a:off x="5041969" y="2660147"/>
        <a:ext cx="1724603" cy="1009633"/>
      </dsp:txXfrm>
    </dsp:sp>
    <dsp:sp modelId="{69AA5DCA-18FE-6A41-B4D9-A34AFD502C40}">
      <dsp:nvSpPr>
        <dsp:cNvPr id="0" name=""/>
        <dsp:cNvSpPr/>
      </dsp:nvSpPr>
      <dsp:spPr>
        <a:xfrm rot="10800000">
          <a:off x="4474330" y="2943323"/>
          <a:ext cx="378934" cy="443281"/>
        </a:xfrm>
        <a:prstGeom prst="rightArrow">
          <a:avLst>
            <a:gd name="adj1" fmla="val 60000"/>
            <a:gd name="adj2" fmla="val 50000"/>
          </a:avLst>
        </a:prstGeom>
        <a:solidFill>
          <a:schemeClr val="tx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rtl="0">
            <a:lnSpc>
              <a:spcPct val="90000"/>
            </a:lnSpc>
            <a:spcBef>
              <a:spcPct val="0"/>
            </a:spcBef>
            <a:spcAft>
              <a:spcPct val="35000"/>
            </a:spcAft>
            <a:buNone/>
          </a:pPr>
          <a:endParaRPr lang="en-US" sz="1800" kern="1200"/>
        </a:p>
      </dsp:txBody>
      <dsp:txXfrm rot="10800000">
        <a:off x="4588010" y="3031979"/>
        <a:ext cx="265254" cy="265969"/>
      </dsp:txXfrm>
    </dsp:sp>
    <dsp:sp modelId="{ECFABB66-C4D1-B248-B116-1CF53FDA78D9}">
      <dsp:nvSpPr>
        <dsp:cNvPr id="0" name=""/>
        <dsp:cNvSpPr/>
      </dsp:nvSpPr>
      <dsp:spPr>
        <a:xfrm>
          <a:off x="2508161" y="2628736"/>
          <a:ext cx="1787425" cy="1072455"/>
        </a:xfrm>
        <a:prstGeom prst="roundRect">
          <a:avLst>
            <a:gd name="adj" fmla="val 10000"/>
          </a:avLst>
        </a:prstGeom>
        <a:solidFill>
          <a:schemeClr val="accent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Decision</a:t>
          </a:r>
        </a:p>
      </dsp:txBody>
      <dsp:txXfrm>
        <a:off x="2539572" y="2660147"/>
        <a:ext cx="1724603" cy="1009633"/>
      </dsp:txXfrm>
    </dsp:sp>
    <dsp:sp modelId="{B6565607-7F6D-9D42-9664-8B076E83963B}">
      <dsp:nvSpPr>
        <dsp:cNvPr id="0" name=""/>
        <dsp:cNvSpPr/>
      </dsp:nvSpPr>
      <dsp:spPr>
        <a:xfrm rot="10800000">
          <a:off x="1971934" y="2943323"/>
          <a:ext cx="378934" cy="443281"/>
        </a:xfrm>
        <a:prstGeom prst="rightArrow">
          <a:avLst>
            <a:gd name="adj1" fmla="val 60000"/>
            <a:gd name="adj2" fmla="val 50000"/>
          </a:avLst>
        </a:prstGeom>
        <a:solidFill>
          <a:schemeClr val="tx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rtl="0">
            <a:lnSpc>
              <a:spcPct val="90000"/>
            </a:lnSpc>
            <a:spcBef>
              <a:spcPct val="0"/>
            </a:spcBef>
            <a:spcAft>
              <a:spcPct val="35000"/>
            </a:spcAft>
            <a:buNone/>
          </a:pPr>
          <a:endParaRPr lang="en-US" sz="1800" kern="1200"/>
        </a:p>
      </dsp:txBody>
      <dsp:txXfrm rot="10800000">
        <a:off x="2085614" y="3031979"/>
        <a:ext cx="265254" cy="265969"/>
      </dsp:txXfrm>
    </dsp:sp>
    <dsp:sp modelId="{9E73D30E-E2A2-924C-B19B-FD7D3E72CFC9}">
      <dsp:nvSpPr>
        <dsp:cNvPr id="0" name=""/>
        <dsp:cNvSpPr/>
      </dsp:nvSpPr>
      <dsp:spPr>
        <a:xfrm>
          <a:off x="5765" y="2628736"/>
          <a:ext cx="1787425" cy="1072455"/>
        </a:xfrm>
        <a:prstGeom prst="roundRect">
          <a:avLst>
            <a:gd name="adj" fmla="val 10000"/>
          </a:avLst>
        </a:prstGeom>
        <a:solidFill>
          <a:srgbClr val="FF00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Appeal</a:t>
          </a:r>
        </a:p>
      </dsp:txBody>
      <dsp:txXfrm>
        <a:off x="37176" y="2660147"/>
        <a:ext cx="1724603" cy="10096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677B95-A05C-A747-BC47-8A2CD9844CAC}">
      <dsp:nvSpPr>
        <dsp:cNvPr id="0" name=""/>
        <dsp:cNvSpPr/>
      </dsp:nvSpPr>
      <dsp:spPr>
        <a:xfrm>
          <a:off x="43" y="1779900"/>
          <a:ext cx="4158257" cy="979200"/>
        </a:xfrm>
        <a:prstGeom prst="rect">
          <a:avLst/>
        </a:prstGeom>
        <a:solidFill>
          <a:srgbClr val="002060"/>
        </a:solidFill>
        <a:ln w="19050" cap="flat" cmpd="sng" algn="ctr">
          <a:no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41808" tIns="138176" rIns="241808" bIns="138176" numCol="1" spcCol="1270" anchor="ctr" anchorCtr="0">
          <a:noAutofit/>
        </a:bodyPr>
        <a:lstStyle/>
        <a:p>
          <a:pPr marL="0" lvl="0" indent="0" algn="ctr" defTabSz="1511300">
            <a:lnSpc>
              <a:spcPct val="90000"/>
            </a:lnSpc>
            <a:spcBef>
              <a:spcPct val="0"/>
            </a:spcBef>
            <a:spcAft>
              <a:spcPct val="35000"/>
            </a:spcAft>
            <a:buNone/>
          </a:pPr>
          <a:r>
            <a:rPr lang="en-US" sz="3400" kern="1200" dirty="0">
              <a:latin typeface="Avenir Book" panose="02000503020000020003" pitchFamily="2" charset="0"/>
            </a:rPr>
            <a:t>DIRECT</a:t>
          </a:r>
        </a:p>
      </dsp:txBody>
      <dsp:txXfrm>
        <a:off x="43" y="1779900"/>
        <a:ext cx="4158257" cy="979200"/>
      </dsp:txXfrm>
    </dsp:sp>
    <dsp:sp modelId="{898FECCD-F1C1-4148-A95B-886AFA4B8153}">
      <dsp:nvSpPr>
        <dsp:cNvPr id="0" name=""/>
        <dsp:cNvSpPr/>
      </dsp:nvSpPr>
      <dsp:spPr>
        <a:xfrm>
          <a:off x="43" y="2759100"/>
          <a:ext cx="4158257" cy="1493279"/>
        </a:xfrm>
        <a:prstGeom prst="rect">
          <a:avLst/>
        </a:prstGeom>
        <a:solidFill>
          <a:schemeClr val="tx1">
            <a:lumMod val="65000"/>
            <a:lumOff val="35000"/>
            <a:alpha val="1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None/>
          </a:pPr>
          <a:r>
            <a:rPr lang="en-US" sz="2000" kern="1200" dirty="0">
              <a:latin typeface="Avenir Book" panose="02000503020000020003" pitchFamily="2" charset="0"/>
            </a:rPr>
            <a:t>Supports the truth of an account directly</a:t>
          </a:r>
        </a:p>
      </dsp:txBody>
      <dsp:txXfrm>
        <a:off x="43" y="2759100"/>
        <a:ext cx="4158257" cy="1493279"/>
      </dsp:txXfrm>
    </dsp:sp>
    <dsp:sp modelId="{8A5E22FE-2D4B-C648-8A05-3D470807E68D}">
      <dsp:nvSpPr>
        <dsp:cNvPr id="0" name=""/>
        <dsp:cNvSpPr/>
      </dsp:nvSpPr>
      <dsp:spPr>
        <a:xfrm>
          <a:off x="4740457" y="1779900"/>
          <a:ext cx="4158257" cy="979200"/>
        </a:xfrm>
        <a:prstGeom prst="rect">
          <a:avLst/>
        </a:prstGeom>
        <a:solidFill>
          <a:srgbClr val="002060"/>
        </a:solidFill>
        <a:ln w="19050" cap="flat" cmpd="sng" algn="ctr">
          <a:no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41808" tIns="138176" rIns="241808" bIns="138176" numCol="1" spcCol="1270" anchor="ctr" anchorCtr="0">
          <a:noAutofit/>
        </a:bodyPr>
        <a:lstStyle/>
        <a:p>
          <a:pPr marL="0" lvl="0" indent="0" algn="ctr" defTabSz="1511300">
            <a:lnSpc>
              <a:spcPct val="90000"/>
            </a:lnSpc>
            <a:spcBef>
              <a:spcPct val="0"/>
            </a:spcBef>
            <a:spcAft>
              <a:spcPct val="35000"/>
            </a:spcAft>
            <a:buNone/>
          </a:pPr>
          <a:r>
            <a:rPr lang="en-US" sz="3400" kern="1200" dirty="0">
              <a:latin typeface="Avenir Book" panose="02000503020000020003" pitchFamily="2" charset="0"/>
            </a:rPr>
            <a:t>CIRCUMSTANTIAL</a:t>
          </a:r>
        </a:p>
      </dsp:txBody>
      <dsp:txXfrm>
        <a:off x="4740457" y="1779900"/>
        <a:ext cx="4158257" cy="979200"/>
      </dsp:txXfrm>
    </dsp:sp>
    <dsp:sp modelId="{AC3D524F-F48B-9843-8D47-B82AB4C071E7}">
      <dsp:nvSpPr>
        <dsp:cNvPr id="0" name=""/>
        <dsp:cNvSpPr/>
      </dsp:nvSpPr>
      <dsp:spPr>
        <a:xfrm>
          <a:off x="4740457" y="2759100"/>
          <a:ext cx="4158257" cy="1493279"/>
        </a:xfrm>
        <a:prstGeom prst="rect">
          <a:avLst/>
        </a:prstGeom>
        <a:solidFill>
          <a:schemeClr val="tx1">
            <a:lumMod val="65000"/>
            <a:lumOff val="35000"/>
            <a:alpha val="1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None/>
          </a:pPr>
          <a:r>
            <a:rPr lang="en-US" sz="2000" kern="1200" dirty="0">
              <a:latin typeface="Avenir Book" panose="02000503020000020003" pitchFamily="2" charset="0"/>
            </a:rPr>
            <a:t>Relies on inference to support a conclusion of facts</a:t>
          </a:r>
        </a:p>
      </dsp:txBody>
      <dsp:txXfrm>
        <a:off x="4740457" y="2759100"/>
        <a:ext cx="4158257" cy="1493279"/>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4">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F5531-B531-AC17-B1B4-CAD2F76675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2B46EFB-E1FE-A778-3BDF-613546CE26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3F36229-22BF-035E-2664-77067C01A19D}"/>
              </a:ext>
            </a:extLst>
          </p:cNvPr>
          <p:cNvSpPr>
            <a:spLocks noGrp="1"/>
          </p:cNvSpPr>
          <p:nvPr>
            <p:ph type="dt" sz="half" idx="10"/>
          </p:nvPr>
        </p:nvSpPr>
        <p:spPr/>
        <p:txBody>
          <a:bodyPr/>
          <a:lstStyle/>
          <a:p>
            <a:fld id="{D0A09713-6598-1840-8FDC-AC78EB7DF82C}" type="datetimeFigureOut">
              <a:rPr lang="en-US" smtClean="0"/>
              <a:t>8/29/26</a:t>
            </a:fld>
            <a:endParaRPr lang="en-US"/>
          </a:p>
        </p:txBody>
      </p:sp>
      <p:sp>
        <p:nvSpPr>
          <p:cNvPr id="5" name="Footer Placeholder 4">
            <a:extLst>
              <a:ext uri="{FF2B5EF4-FFF2-40B4-BE49-F238E27FC236}">
                <a16:creationId xmlns:a16="http://schemas.microsoft.com/office/drawing/2014/main" id="{51E740E4-7CE6-3152-6FD6-9D375F0608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956D38-EE07-28BC-506C-BCA93366B790}"/>
              </a:ext>
            </a:extLst>
          </p:cNvPr>
          <p:cNvSpPr>
            <a:spLocks noGrp="1"/>
          </p:cNvSpPr>
          <p:nvPr>
            <p:ph type="sldNum" sz="quarter" idx="12"/>
          </p:nvPr>
        </p:nvSpPr>
        <p:spPr/>
        <p:txBody>
          <a:bodyPr/>
          <a:lstStyle/>
          <a:p>
            <a:fld id="{112EFD2D-A31D-C141-A0B1-4D74EF72AADC}" type="slidenum">
              <a:rPr lang="en-US" smtClean="0"/>
              <a:t>‹#›</a:t>
            </a:fld>
            <a:endParaRPr lang="en-US" dirty="0"/>
          </a:p>
        </p:txBody>
      </p:sp>
    </p:spTree>
    <p:extLst>
      <p:ext uri="{BB962C8B-B14F-4D97-AF65-F5344CB8AC3E}">
        <p14:creationId xmlns:p14="http://schemas.microsoft.com/office/powerpoint/2010/main" val="4215087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77357-BDB4-9617-117C-F5C19DE002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260418-3BEF-6F95-CE20-5ABFE9FFB4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E47563-35B9-2965-B1BE-316B0C15544B}"/>
              </a:ext>
            </a:extLst>
          </p:cNvPr>
          <p:cNvSpPr>
            <a:spLocks noGrp="1"/>
          </p:cNvSpPr>
          <p:nvPr>
            <p:ph type="dt" sz="half" idx="10"/>
          </p:nvPr>
        </p:nvSpPr>
        <p:spPr/>
        <p:txBody>
          <a:bodyPr/>
          <a:lstStyle/>
          <a:p>
            <a:fld id="{D0A09713-6598-1840-8FDC-AC78EB7DF82C}" type="datetimeFigureOut">
              <a:rPr lang="en-US" smtClean="0"/>
              <a:t>8/29/26</a:t>
            </a:fld>
            <a:endParaRPr lang="en-US"/>
          </a:p>
        </p:txBody>
      </p:sp>
      <p:sp>
        <p:nvSpPr>
          <p:cNvPr id="5" name="Footer Placeholder 4">
            <a:extLst>
              <a:ext uri="{FF2B5EF4-FFF2-40B4-BE49-F238E27FC236}">
                <a16:creationId xmlns:a16="http://schemas.microsoft.com/office/drawing/2014/main" id="{44F5C965-DE43-716E-3AD1-476F04C997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E6E123-9A58-A4C6-C39A-9C96D4530BC7}"/>
              </a:ext>
            </a:extLst>
          </p:cNvPr>
          <p:cNvSpPr>
            <a:spLocks noGrp="1"/>
          </p:cNvSpPr>
          <p:nvPr>
            <p:ph type="sldNum" sz="quarter" idx="12"/>
          </p:nvPr>
        </p:nvSpPr>
        <p:spPr/>
        <p:txBody>
          <a:bodyPr/>
          <a:lstStyle/>
          <a:p>
            <a:fld id="{112EFD2D-A31D-C141-A0B1-4D74EF72AADC}" type="slidenum">
              <a:rPr lang="en-US" smtClean="0"/>
              <a:t>‹#›</a:t>
            </a:fld>
            <a:endParaRPr lang="en-US"/>
          </a:p>
        </p:txBody>
      </p:sp>
    </p:spTree>
    <p:extLst>
      <p:ext uri="{BB962C8B-B14F-4D97-AF65-F5344CB8AC3E}">
        <p14:creationId xmlns:p14="http://schemas.microsoft.com/office/powerpoint/2010/main" val="2214561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DF69A-5DA6-2F80-4A97-6BD21C4EC5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4FB8475-6835-1AF6-367C-2E72BBCE60F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B2AB45-4C51-3886-1C1A-39BB98E1988A}"/>
              </a:ext>
            </a:extLst>
          </p:cNvPr>
          <p:cNvSpPr>
            <a:spLocks noGrp="1"/>
          </p:cNvSpPr>
          <p:nvPr>
            <p:ph type="dt" sz="half" idx="10"/>
          </p:nvPr>
        </p:nvSpPr>
        <p:spPr/>
        <p:txBody>
          <a:bodyPr/>
          <a:lstStyle/>
          <a:p>
            <a:fld id="{D0A09713-6598-1840-8FDC-AC78EB7DF82C}" type="datetimeFigureOut">
              <a:rPr lang="en-US" smtClean="0"/>
              <a:t>8/29/26</a:t>
            </a:fld>
            <a:endParaRPr lang="en-US"/>
          </a:p>
        </p:txBody>
      </p:sp>
      <p:sp>
        <p:nvSpPr>
          <p:cNvPr id="5" name="Footer Placeholder 4">
            <a:extLst>
              <a:ext uri="{FF2B5EF4-FFF2-40B4-BE49-F238E27FC236}">
                <a16:creationId xmlns:a16="http://schemas.microsoft.com/office/drawing/2014/main" id="{7365B740-A82C-689F-3B53-5853D77F79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3EBDCB-45F0-9387-1C77-48FD6C4ABEC4}"/>
              </a:ext>
            </a:extLst>
          </p:cNvPr>
          <p:cNvSpPr>
            <a:spLocks noGrp="1"/>
          </p:cNvSpPr>
          <p:nvPr>
            <p:ph type="sldNum" sz="quarter" idx="12"/>
          </p:nvPr>
        </p:nvSpPr>
        <p:spPr/>
        <p:txBody>
          <a:bodyPr/>
          <a:lstStyle/>
          <a:p>
            <a:fld id="{112EFD2D-A31D-C141-A0B1-4D74EF72AADC}" type="slidenum">
              <a:rPr lang="en-US" smtClean="0"/>
              <a:t>‹#›</a:t>
            </a:fld>
            <a:endParaRPr lang="en-US"/>
          </a:p>
        </p:txBody>
      </p:sp>
    </p:spTree>
    <p:extLst>
      <p:ext uri="{BB962C8B-B14F-4D97-AF65-F5344CB8AC3E}">
        <p14:creationId xmlns:p14="http://schemas.microsoft.com/office/powerpoint/2010/main" val="2983776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A53EE-7219-E649-160A-A88BA8E1DC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DDBC45-E10E-330C-87F1-56841165C5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2817BEF-3568-C83C-1497-32DB05375D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340793D-33CE-A4EF-BEBD-30B4DDA97573}"/>
              </a:ext>
            </a:extLst>
          </p:cNvPr>
          <p:cNvSpPr>
            <a:spLocks noGrp="1"/>
          </p:cNvSpPr>
          <p:nvPr>
            <p:ph type="dt" sz="half" idx="10"/>
          </p:nvPr>
        </p:nvSpPr>
        <p:spPr/>
        <p:txBody>
          <a:bodyPr/>
          <a:lstStyle/>
          <a:p>
            <a:fld id="{D0A09713-6598-1840-8FDC-AC78EB7DF82C}" type="datetimeFigureOut">
              <a:rPr lang="en-US" smtClean="0"/>
              <a:t>8/29/26</a:t>
            </a:fld>
            <a:endParaRPr lang="en-US"/>
          </a:p>
        </p:txBody>
      </p:sp>
      <p:sp>
        <p:nvSpPr>
          <p:cNvPr id="6" name="Footer Placeholder 5">
            <a:extLst>
              <a:ext uri="{FF2B5EF4-FFF2-40B4-BE49-F238E27FC236}">
                <a16:creationId xmlns:a16="http://schemas.microsoft.com/office/drawing/2014/main" id="{A2754CDF-828F-4822-1A55-E0CD2CE497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C9F3E4-B587-18F9-CB5D-2DF14FCA1BA3}"/>
              </a:ext>
            </a:extLst>
          </p:cNvPr>
          <p:cNvSpPr>
            <a:spLocks noGrp="1"/>
          </p:cNvSpPr>
          <p:nvPr>
            <p:ph type="sldNum" sz="quarter" idx="12"/>
          </p:nvPr>
        </p:nvSpPr>
        <p:spPr/>
        <p:txBody>
          <a:bodyPr/>
          <a:lstStyle/>
          <a:p>
            <a:fld id="{112EFD2D-A31D-C141-A0B1-4D74EF72AADC}" type="slidenum">
              <a:rPr lang="en-US" smtClean="0"/>
              <a:t>‹#›</a:t>
            </a:fld>
            <a:endParaRPr lang="en-US"/>
          </a:p>
        </p:txBody>
      </p:sp>
    </p:spTree>
    <p:extLst>
      <p:ext uri="{BB962C8B-B14F-4D97-AF65-F5344CB8AC3E}">
        <p14:creationId xmlns:p14="http://schemas.microsoft.com/office/powerpoint/2010/main" val="1559045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465BE-FAA5-D5D0-C4D1-79F4CD5E4BA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AD07F35-BF1F-2538-1AA0-A4A0435A4A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2A86F26-E29E-CB68-260A-2BE14A8B04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02DC2EF-096D-E12F-B5CE-EF3ED54C85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4053AA8-983A-FDC2-1FB2-3073391EBD9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128D6C-C7E7-1599-CCAD-DD511EDA6B3A}"/>
              </a:ext>
            </a:extLst>
          </p:cNvPr>
          <p:cNvSpPr>
            <a:spLocks noGrp="1"/>
          </p:cNvSpPr>
          <p:nvPr>
            <p:ph type="dt" sz="half" idx="10"/>
          </p:nvPr>
        </p:nvSpPr>
        <p:spPr/>
        <p:txBody>
          <a:bodyPr/>
          <a:lstStyle/>
          <a:p>
            <a:fld id="{D0A09713-6598-1840-8FDC-AC78EB7DF82C}" type="datetimeFigureOut">
              <a:rPr lang="en-US" smtClean="0"/>
              <a:t>8/29/26</a:t>
            </a:fld>
            <a:endParaRPr lang="en-US"/>
          </a:p>
        </p:txBody>
      </p:sp>
      <p:sp>
        <p:nvSpPr>
          <p:cNvPr id="8" name="Footer Placeholder 7">
            <a:extLst>
              <a:ext uri="{FF2B5EF4-FFF2-40B4-BE49-F238E27FC236}">
                <a16:creationId xmlns:a16="http://schemas.microsoft.com/office/drawing/2014/main" id="{CEB97D5E-970C-EA13-5326-57A71AE8AB3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FC2D2A-9D02-F636-DA18-6D68C746732E}"/>
              </a:ext>
            </a:extLst>
          </p:cNvPr>
          <p:cNvSpPr>
            <a:spLocks noGrp="1"/>
          </p:cNvSpPr>
          <p:nvPr>
            <p:ph type="sldNum" sz="quarter" idx="12"/>
          </p:nvPr>
        </p:nvSpPr>
        <p:spPr/>
        <p:txBody>
          <a:bodyPr/>
          <a:lstStyle/>
          <a:p>
            <a:fld id="{112EFD2D-A31D-C141-A0B1-4D74EF72AADC}" type="slidenum">
              <a:rPr lang="en-US" smtClean="0"/>
              <a:t>‹#›</a:t>
            </a:fld>
            <a:endParaRPr lang="en-US"/>
          </a:p>
        </p:txBody>
      </p:sp>
    </p:spTree>
    <p:extLst>
      <p:ext uri="{BB962C8B-B14F-4D97-AF65-F5344CB8AC3E}">
        <p14:creationId xmlns:p14="http://schemas.microsoft.com/office/powerpoint/2010/main" val="2228427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7F80B-7484-2EF8-F14B-F2C7F14B34F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E81554A-5980-C74B-282A-1A9580119943}"/>
              </a:ext>
            </a:extLst>
          </p:cNvPr>
          <p:cNvSpPr>
            <a:spLocks noGrp="1"/>
          </p:cNvSpPr>
          <p:nvPr>
            <p:ph type="dt" sz="half" idx="10"/>
          </p:nvPr>
        </p:nvSpPr>
        <p:spPr/>
        <p:txBody>
          <a:bodyPr/>
          <a:lstStyle/>
          <a:p>
            <a:fld id="{D0A09713-6598-1840-8FDC-AC78EB7DF82C}" type="datetimeFigureOut">
              <a:rPr lang="en-US" smtClean="0"/>
              <a:t>8/29/26</a:t>
            </a:fld>
            <a:endParaRPr lang="en-US"/>
          </a:p>
        </p:txBody>
      </p:sp>
      <p:sp>
        <p:nvSpPr>
          <p:cNvPr id="4" name="Footer Placeholder 3">
            <a:extLst>
              <a:ext uri="{FF2B5EF4-FFF2-40B4-BE49-F238E27FC236}">
                <a16:creationId xmlns:a16="http://schemas.microsoft.com/office/drawing/2014/main" id="{ADDE34A4-2646-E79E-4C81-AA178DEB78A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8A433F6-2F0B-967B-CE46-42F5D1684E62}"/>
              </a:ext>
            </a:extLst>
          </p:cNvPr>
          <p:cNvSpPr>
            <a:spLocks noGrp="1"/>
          </p:cNvSpPr>
          <p:nvPr>
            <p:ph type="sldNum" sz="quarter" idx="12"/>
          </p:nvPr>
        </p:nvSpPr>
        <p:spPr/>
        <p:txBody>
          <a:bodyPr/>
          <a:lstStyle/>
          <a:p>
            <a:fld id="{112EFD2D-A31D-C141-A0B1-4D74EF72AADC}" type="slidenum">
              <a:rPr lang="en-US" smtClean="0"/>
              <a:t>‹#›</a:t>
            </a:fld>
            <a:endParaRPr lang="en-US"/>
          </a:p>
        </p:txBody>
      </p:sp>
    </p:spTree>
    <p:extLst>
      <p:ext uri="{BB962C8B-B14F-4D97-AF65-F5344CB8AC3E}">
        <p14:creationId xmlns:p14="http://schemas.microsoft.com/office/powerpoint/2010/main" val="1180897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37031F-101B-988E-AF29-D1B65385403C}"/>
              </a:ext>
            </a:extLst>
          </p:cNvPr>
          <p:cNvSpPr>
            <a:spLocks noGrp="1"/>
          </p:cNvSpPr>
          <p:nvPr>
            <p:ph type="dt" sz="half" idx="10"/>
          </p:nvPr>
        </p:nvSpPr>
        <p:spPr/>
        <p:txBody>
          <a:bodyPr/>
          <a:lstStyle/>
          <a:p>
            <a:fld id="{D0A09713-6598-1840-8FDC-AC78EB7DF82C}" type="datetimeFigureOut">
              <a:rPr lang="en-US" smtClean="0"/>
              <a:t>8/29/26</a:t>
            </a:fld>
            <a:endParaRPr lang="en-US"/>
          </a:p>
        </p:txBody>
      </p:sp>
      <p:sp>
        <p:nvSpPr>
          <p:cNvPr id="3" name="Footer Placeholder 2">
            <a:extLst>
              <a:ext uri="{FF2B5EF4-FFF2-40B4-BE49-F238E27FC236}">
                <a16:creationId xmlns:a16="http://schemas.microsoft.com/office/drawing/2014/main" id="{A9C3ADE5-AED3-9F30-31BD-01D9A37471C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CDF93EF-B9EE-013E-F0F5-8C22CDC60392}"/>
              </a:ext>
            </a:extLst>
          </p:cNvPr>
          <p:cNvSpPr>
            <a:spLocks noGrp="1"/>
          </p:cNvSpPr>
          <p:nvPr>
            <p:ph type="sldNum" sz="quarter" idx="12"/>
          </p:nvPr>
        </p:nvSpPr>
        <p:spPr/>
        <p:txBody>
          <a:bodyPr/>
          <a:lstStyle/>
          <a:p>
            <a:fld id="{112EFD2D-A31D-C141-A0B1-4D74EF72AADC}" type="slidenum">
              <a:rPr lang="en-US" smtClean="0"/>
              <a:t>‹#›</a:t>
            </a:fld>
            <a:endParaRPr lang="en-US"/>
          </a:p>
        </p:txBody>
      </p:sp>
    </p:spTree>
    <p:extLst>
      <p:ext uri="{BB962C8B-B14F-4D97-AF65-F5344CB8AC3E}">
        <p14:creationId xmlns:p14="http://schemas.microsoft.com/office/powerpoint/2010/main" val="1803816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59932-8CDB-1575-6D91-06C87D55EE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0ECCCB-F60B-9A9A-1F12-6EA5CFEE84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28C3280-738B-7207-1429-6941DB9EB0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791094F-1CD7-1B33-E1D3-37E1500A8E4F}"/>
              </a:ext>
            </a:extLst>
          </p:cNvPr>
          <p:cNvSpPr>
            <a:spLocks noGrp="1"/>
          </p:cNvSpPr>
          <p:nvPr>
            <p:ph type="dt" sz="half" idx="10"/>
          </p:nvPr>
        </p:nvSpPr>
        <p:spPr/>
        <p:txBody>
          <a:bodyPr/>
          <a:lstStyle/>
          <a:p>
            <a:fld id="{D0A09713-6598-1840-8FDC-AC78EB7DF82C}" type="datetimeFigureOut">
              <a:rPr lang="en-US" smtClean="0"/>
              <a:t>8/29/26</a:t>
            </a:fld>
            <a:endParaRPr lang="en-US"/>
          </a:p>
        </p:txBody>
      </p:sp>
      <p:sp>
        <p:nvSpPr>
          <p:cNvPr id="6" name="Footer Placeholder 5">
            <a:extLst>
              <a:ext uri="{FF2B5EF4-FFF2-40B4-BE49-F238E27FC236}">
                <a16:creationId xmlns:a16="http://schemas.microsoft.com/office/drawing/2014/main" id="{7C22CB2C-9AE5-235A-B145-01143FF3C9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A92F92-BDF2-08C0-9917-DBEDD3D4FFF3}"/>
              </a:ext>
            </a:extLst>
          </p:cNvPr>
          <p:cNvSpPr>
            <a:spLocks noGrp="1"/>
          </p:cNvSpPr>
          <p:nvPr>
            <p:ph type="sldNum" sz="quarter" idx="12"/>
          </p:nvPr>
        </p:nvSpPr>
        <p:spPr/>
        <p:txBody>
          <a:bodyPr/>
          <a:lstStyle/>
          <a:p>
            <a:fld id="{112EFD2D-A31D-C141-A0B1-4D74EF72AADC}" type="slidenum">
              <a:rPr lang="en-US" smtClean="0"/>
              <a:t>‹#›</a:t>
            </a:fld>
            <a:endParaRPr lang="en-US"/>
          </a:p>
        </p:txBody>
      </p:sp>
    </p:spTree>
    <p:extLst>
      <p:ext uri="{BB962C8B-B14F-4D97-AF65-F5344CB8AC3E}">
        <p14:creationId xmlns:p14="http://schemas.microsoft.com/office/powerpoint/2010/main" val="555738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AE9AB-2A11-7C9E-AC6E-137EEFC60B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459B6E9-D794-4C72-5A9D-BF62A70B0C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52CA33C-7694-8F0A-7FB0-415837E915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88CB02-A417-FD6A-9A04-46EDBE40256A}"/>
              </a:ext>
            </a:extLst>
          </p:cNvPr>
          <p:cNvSpPr>
            <a:spLocks noGrp="1"/>
          </p:cNvSpPr>
          <p:nvPr>
            <p:ph type="dt" sz="half" idx="10"/>
          </p:nvPr>
        </p:nvSpPr>
        <p:spPr/>
        <p:txBody>
          <a:bodyPr/>
          <a:lstStyle/>
          <a:p>
            <a:fld id="{D0A09713-6598-1840-8FDC-AC78EB7DF82C}" type="datetimeFigureOut">
              <a:rPr lang="en-US" smtClean="0"/>
              <a:t>8/29/26</a:t>
            </a:fld>
            <a:endParaRPr lang="en-US"/>
          </a:p>
        </p:txBody>
      </p:sp>
      <p:sp>
        <p:nvSpPr>
          <p:cNvPr id="6" name="Footer Placeholder 5">
            <a:extLst>
              <a:ext uri="{FF2B5EF4-FFF2-40B4-BE49-F238E27FC236}">
                <a16:creationId xmlns:a16="http://schemas.microsoft.com/office/drawing/2014/main" id="{6F84F4CA-2977-15C2-8B7A-EF54E4F93D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2DEBCB-80DC-D080-9C37-0F6E501EC4A5}"/>
              </a:ext>
            </a:extLst>
          </p:cNvPr>
          <p:cNvSpPr>
            <a:spLocks noGrp="1"/>
          </p:cNvSpPr>
          <p:nvPr>
            <p:ph type="sldNum" sz="quarter" idx="12"/>
          </p:nvPr>
        </p:nvSpPr>
        <p:spPr/>
        <p:txBody>
          <a:bodyPr/>
          <a:lstStyle/>
          <a:p>
            <a:fld id="{112EFD2D-A31D-C141-A0B1-4D74EF72AADC}" type="slidenum">
              <a:rPr lang="en-US" smtClean="0"/>
              <a:t>‹#›</a:t>
            </a:fld>
            <a:endParaRPr lang="en-US"/>
          </a:p>
        </p:txBody>
      </p:sp>
    </p:spTree>
    <p:extLst>
      <p:ext uri="{BB962C8B-B14F-4D97-AF65-F5344CB8AC3E}">
        <p14:creationId xmlns:p14="http://schemas.microsoft.com/office/powerpoint/2010/main" val="3012875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F566A-FE79-6470-2A11-07941C5816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6D15610-2D17-EA73-C10A-F40641F9DF1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C0CB9E-40A3-4DFA-1C50-6DEAAA922D26}"/>
              </a:ext>
            </a:extLst>
          </p:cNvPr>
          <p:cNvSpPr>
            <a:spLocks noGrp="1"/>
          </p:cNvSpPr>
          <p:nvPr>
            <p:ph type="dt" sz="half" idx="10"/>
          </p:nvPr>
        </p:nvSpPr>
        <p:spPr/>
        <p:txBody>
          <a:bodyPr/>
          <a:lstStyle/>
          <a:p>
            <a:fld id="{D0A09713-6598-1840-8FDC-AC78EB7DF82C}" type="datetimeFigureOut">
              <a:rPr lang="en-US" smtClean="0"/>
              <a:t>8/29/26</a:t>
            </a:fld>
            <a:endParaRPr lang="en-US"/>
          </a:p>
        </p:txBody>
      </p:sp>
      <p:sp>
        <p:nvSpPr>
          <p:cNvPr id="5" name="Footer Placeholder 4">
            <a:extLst>
              <a:ext uri="{FF2B5EF4-FFF2-40B4-BE49-F238E27FC236}">
                <a16:creationId xmlns:a16="http://schemas.microsoft.com/office/drawing/2014/main" id="{51A1668F-5C98-3D39-1B4B-070806127F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8A2C64-FF36-9613-8FA8-FBCFE9AB1139}"/>
              </a:ext>
            </a:extLst>
          </p:cNvPr>
          <p:cNvSpPr>
            <a:spLocks noGrp="1"/>
          </p:cNvSpPr>
          <p:nvPr>
            <p:ph type="sldNum" sz="quarter" idx="12"/>
          </p:nvPr>
        </p:nvSpPr>
        <p:spPr/>
        <p:txBody>
          <a:bodyPr/>
          <a:lstStyle/>
          <a:p>
            <a:fld id="{112EFD2D-A31D-C141-A0B1-4D74EF72AADC}" type="slidenum">
              <a:rPr lang="en-US" smtClean="0"/>
              <a:t>‹#›</a:t>
            </a:fld>
            <a:endParaRPr lang="en-US"/>
          </a:p>
        </p:txBody>
      </p:sp>
    </p:spTree>
    <p:extLst>
      <p:ext uri="{BB962C8B-B14F-4D97-AF65-F5344CB8AC3E}">
        <p14:creationId xmlns:p14="http://schemas.microsoft.com/office/powerpoint/2010/main" val="1940448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BC4A4CC-F2D3-C86F-85B4-CE2938BA8FB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F7817B-A342-CF9F-FFE0-D3609C0284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CB52EF-C8C7-0517-171F-E6F2041EAAEF}"/>
              </a:ext>
            </a:extLst>
          </p:cNvPr>
          <p:cNvSpPr>
            <a:spLocks noGrp="1"/>
          </p:cNvSpPr>
          <p:nvPr>
            <p:ph type="dt" sz="half" idx="10"/>
          </p:nvPr>
        </p:nvSpPr>
        <p:spPr/>
        <p:txBody>
          <a:bodyPr/>
          <a:lstStyle/>
          <a:p>
            <a:fld id="{D0A09713-6598-1840-8FDC-AC78EB7DF82C}" type="datetimeFigureOut">
              <a:rPr lang="en-US" smtClean="0"/>
              <a:t>8/29/26</a:t>
            </a:fld>
            <a:endParaRPr lang="en-US"/>
          </a:p>
        </p:txBody>
      </p:sp>
      <p:sp>
        <p:nvSpPr>
          <p:cNvPr id="5" name="Footer Placeholder 4">
            <a:extLst>
              <a:ext uri="{FF2B5EF4-FFF2-40B4-BE49-F238E27FC236}">
                <a16:creationId xmlns:a16="http://schemas.microsoft.com/office/drawing/2014/main" id="{60821C15-C224-3BC9-5CAB-17D3D1B589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227469-ED6A-1DEE-3B67-3CEF4BC9C89B}"/>
              </a:ext>
            </a:extLst>
          </p:cNvPr>
          <p:cNvSpPr>
            <a:spLocks noGrp="1"/>
          </p:cNvSpPr>
          <p:nvPr>
            <p:ph type="sldNum" sz="quarter" idx="12"/>
          </p:nvPr>
        </p:nvSpPr>
        <p:spPr/>
        <p:txBody>
          <a:bodyPr/>
          <a:lstStyle/>
          <a:p>
            <a:fld id="{112EFD2D-A31D-C141-A0B1-4D74EF72AADC}" type="slidenum">
              <a:rPr lang="en-US" smtClean="0"/>
              <a:t>‹#›</a:t>
            </a:fld>
            <a:endParaRPr lang="en-US"/>
          </a:p>
        </p:txBody>
      </p:sp>
    </p:spTree>
    <p:extLst>
      <p:ext uri="{BB962C8B-B14F-4D97-AF65-F5344CB8AC3E}">
        <p14:creationId xmlns:p14="http://schemas.microsoft.com/office/powerpoint/2010/main" val="1116415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92391E-2C50-5656-F0CB-0EDFC1F51C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9076960-C5BC-CBFC-18C9-35B94AF701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2DAE3E0-C69C-159F-FAD5-4F06139ECF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A09713-6598-1840-8FDC-AC78EB7DF82C}" type="datetimeFigureOut">
              <a:rPr lang="en-US" smtClean="0"/>
              <a:t>8/29/26</a:t>
            </a:fld>
            <a:endParaRPr lang="en-US"/>
          </a:p>
        </p:txBody>
      </p:sp>
      <p:sp>
        <p:nvSpPr>
          <p:cNvPr id="5" name="Footer Placeholder 4">
            <a:extLst>
              <a:ext uri="{FF2B5EF4-FFF2-40B4-BE49-F238E27FC236}">
                <a16:creationId xmlns:a16="http://schemas.microsoft.com/office/drawing/2014/main" id="{02113ACC-1509-F390-6E39-AAB785551C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8BE65B0-2229-893D-4AE1-C4C0CEFAEA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12EFD2D-A31D-C141-A0B1-4D74EF72AADC}" type="slidenum">
              <a:rPr lang="en-US" smtClean="0"/>
              <a:t>‹#›</a:t>
            </a:fld>
            <a:endParaRPr lang="en-US"/>
          </a:p>
        </p:txBody>
      </p:sp>
      <p:pic>
        <p:nvPicPr>
          <p:cNvPr id="7" name="Picture 6" descr="MICA (Maryland Institute College of Art) identity - Fonts In Use">
            <a:extLst>
              <a:ext uri="{FF2B5EF4-FFF2-40B4-BE49-F238E27FC236}">
                <a16:creationId xmlns:a16="http://schemas.microsoft.com/office/drawing/2014/main" id="{8EEB8BD0-FFC0-E3F0-139F-0A404C4F577E}"/>
              </a:ext>
            </a:extLst>
          </p:cNvPr>
          <p:cNvPicPr>
            <a:picLocks noChangeAspect="1"/>
          </p:cNvPicPr>
          <p:nvPr userDrawn="1"/>
        </p:nvPicPr>
        <p:blipFill>
          <a:blip r:embed="rId13"/>
          <a:stretch>
            <a:fillRect/>
          </a:stretch>
        </p:blipFill>
        <p:spPr>
          <a:xfrm>
            <a:off x="9535053" y="67847"/>
            <a:ext cx="2569459" cy="1117486"/>
          </a:xfrm>
          <a:prstGeom prst="rect">
            <a:avLst/>
          </a:prstGeom>
        </p:spPr>
      </p:pic>
    </p:spTree>
    <p:extLst>
      <p:ext uri="{BB962C8B-B14F-4D97-AF65-F5344CB8AC3E}">
        <p14:creationId xmlns:p14="http://schemas.microsoft.com/office/powerpoint/2010/main" val="25910743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8F9FD-E28B-82F3-0EC5-57CB147D85CC}"/>
              </a:ext>
            </a:extLst>
          </p:cNvPr>
          <p:cNvSpPr>
            <a:spLocks noGrp="1"/>
          </p:cNvSpPr>
          <p:nvPr>
            <p:ph type="ctrTitle"/>
          </p:nvPr>
        </p:nvSpPr>
        <p:spPr>
          <a:xfrm>
            <a:off x="1524000" y="1762917"/>
            <a:ext cx="9144000" cy="1909762"/>
          </a:xfrm>
        </p:spPr>
        <p:txBody>
          <a:bodyPr>
            <a:normAutofit/>
          </a:bodyPr>
          <a:lstStyle/>
          <a:p>
            <a:r>
              <a:rPr lang="en-US" dirty="0">
                <a:solidFill>
                  <a:schemeClr val="tx1"/>
                </a:solidFill>
              </a:rPr>
              <a:t>Title IX Hearing Panelist and Advisors Training </a:t>
            </a:r>
          </a:p>
        </p:txBody>
      </p:sp>
      <p:sp>
        <p:nvSpPr>
          <p:cNvPr id="3" name="Subtitle 2">
            <a:extLst>
              <a:ext uri="{FF2B5EF4-FFF2-40B4-BE49-F238E27FC236}">
                <a16:creationId xmlns:a16="http://schemas.microsoft.com/office/drawing/2014/main" id="{34959485-AD3B-DAA7-9804-4320D6F230A5}"/>
              </a:ext>
            </a:extLst>
          </p:cNvPr>
          <p:cNvSpPr>
            <a:spLocks noGrp="1"/>
          </p:cNvSpPr>
          <p:nvPr>
            <p:ph type="subTitle" idx="1"/>
          </p:nvPr>
        </p:nvSpPr>
        <p:spPr>
          <a:xfrm>
            <a:off x="1524000" y="3751702"/>
            <a:ext cx="9144000" cy="1226697"/>
          </a:xfrm>
        </p:spPr>
        <p:txBody>
          <a:bodyPr>
            <a:normAutofit fontScale="92500" lnSpcReduction="10000"/>
          </a:bodyPr>
          <a:lstStyle/>
          <a:p>
            <a:r>
              <a:rPr lang="en-US" dirty="0">
                <a:solidFill>
                  <a:schemeClr val="tx1"/>
                </a:solidFill>
              </a:rPr>
              <a:t>August 2026</a:t>
            </a:r>
          </a:p>
          <a:p>
            <a:r>
              <a:rPr lang="en-US" dirty="0">
                <a:solidFill>
                  <a:schemeClr val="tx1"/>
                </a:solidFill>
              </a:rPr>
              <a:t>Alyssa-Rae McGinn </a:t>
            </a:r>
          </a:p>
          <a:p>
            <a:r>
              <a:rPr lang="en-US" dirty="0" err="1">
                <a:solidFill>
                  <a:schemeClr val="tx1"/>
                </a:solidFill>
              </a:rPr>
              <a:t>amcginn@mica.edu</a:t>
            </a:r>
            <a:endParaRPr lang="en-US" dirty="0">
              <a:solidFill>
                <a:schemeClr val="tx1"/>
              </a:solidFill>
            </a:endParaRPr>
          </a:p>
        </p:txBody>
      </p:sp>
    </p:spTree>
    <p:extLst>
      <p:ext uri="{BB962C8B-B14F-4D97-AF65-F5344CB8AC3E}">
        <p14:creationId xmlns:p14="http://schemas.microsoft.com/office/powerpoint/2010/main" val="2770099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9A41B-C38B-49F8-F961-2ECAE61EB355}"/>
              </a:ext>
            </a:extLst>
          </p:cNvPr>
          <p:cNvSpPr>
            <a:spLocks noGrp="1"/>
          </p:cNvSpPr>
          <p:nvPr>
            <p:ph type="title"/>
          </p:nvPr>
        </p:nvSpPr>
        <p:spPr/>
        <p:txBody>
          <a:bodyPr/>
          <a:lstStyle/>
          <a:p>
            <a:r>
              <a:rPr lang="en-US" dirty="0">
                <a:solidFill>
                  <a:schemeClr val="tx1"/>
                </a:solidFill>
              </a:rPr>
              <a:t>Understanding Relevant Policies and Procedures</a:t>
            </a:r>
          </a:p>
        </p:txBody>
      </p:sp>
      <p:sp>
        <p:nvSpPr>
          <p:cNvPr id="3" name="Text Placeholder 2">
            <a:extLst>
              <a:ext uri="{FF2B5EF4-FFF2-40B4-BE49-F238E27FC236}">
                <a16:creationId xmlns:a16="http://schemas.microsoft.com/office/drawing/2014/main" id="{62AD94F9-D20A-793B-1060-39E6EF2AC57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693102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6AB85-3CDF-793F-A04B-275A4E5EDCCF}"/>
              </a:ext>
            </a:extLst>
          </p:cNvPr>
          <p:cNvSpPr>
            <a:spLocks noGrp="1"/>
          </p:cNvSpPr>
          <p:nvPr>
            <p:ph type="title"/>
          </p:nvPr>
        </p:nvSpPr>
        <p:spPr/>
        <p:txBody>
          <a:bodyPr/>
          <a:lstStyle/>
          <a:p>
            <a:r>
              <a:rPr lang="en-US" dirty="0">
                <a:solidFill>
                  <a:schemeClr val="tx1"/>
                </a:solidFill>
              </a:rPr>
              <a:t>Title IX Sexual Harassment</a:t>
            </a:r>
          </a:p>
        </p:txBody>
      </p:sp>
      <p:sp>
        <p:nvSpPr>
          <p:cNvPr id="3" name="Content Placeholder 2">
            <a:extLst>
              <a:ext uri="{FF2B5EF4-FFF2-40B4-BE49-F238E27FC236}">
                <a16:creationId xmlns:a16="http://schemas.microsoft.com/office/drawing/2014/main" id="{8A900291-E59A-EFBD-CCB6-D9543876D955}"/>
              </a:ext>
            </a:extLst>
          </p:cNvPr>
          <p:cNvSpPr>
            <a:spLocks noGrp="1"/>
          </p:cNvSpPr>
          <p:nvPr>
            <p:ph idx="1"/>
          </p:nvPr>
        </p:nvSpPr>
        <p:spPr/>
        <p:txBody>
          <a:bodyPr>
            <a:normAutofit/>
          </a:bodyPr>
          <a:lstStyle/>
          <a:p>
            <a:r>
              <a:rPr lang="en-US" sz="2400" dirty="0">
                <a:solidFill>
                  <a:schemeClr val="tx1"/>
                </a:solidFill>
              </a:rPr>
              <a:t>Sexual harassment is conduct on the basis of sex that satisfies one or more of the following: </a:t>
            </a:r>
          </a:p>
          <a:p>
            <a:pPr marL="457200" lvl="1" indent="0">
              <a:buNone/>
            </a:pPr>
            <a:r>
              <a:rPr lang="en-US" sz="2000" dirty="0">
                <a:solidFill>
                  <a:schemeClr val="tx1"/>
                </a:solidFill>
              </a:rPr>
              <a:t>1. An employee conditioning educational benefits on participation in unwelcome sexual conduct (quid pro quo);</a:t>
            </a:r>
          </a:p>
          <a:p>
            <a:pPr marL="457200" lvl="1" indent="0">
              <a:buNone/>
            </a:pPr>
            <a:r>
              <a:rPr lang="en-US" sz="2000" dirty="0">
                <a:solidFill>
                  <a:schemeClr val="tx1"/>
                </a:solidFill>
              </a:rPr>
              <a:t>2. Unwelcome conduct that a reasonable person would determine is so severe, pervasive and objectively offensive that it effectively denies a person equal access to the educational institution's education program or activity; and/or</a:t>
            </a:r>
          </a:p>
          <a:p>
            <a:pPr marL="457200" lvl="1" indent="0">
              <a:buNone/>
            </a:pPr>
            <a:r>
              <a:rPr lang="en-US" sz="2000" dirty="0">
                <a:solidFill>
                  <a:schemeClr val="tx1"/>
                </a:solidFill>
              </a:rPr>
              <a:t>3. Sexual Assault, Dating Violence, Domestic Violence, or Title IX Stalking.</a:t>
            </a:r>
          </a:p>
        </p:txBody>
      </p:sp>
    </p:spTree>
    <p:extLst>
      <p:ext uri="{BB962C8B-B14F-4D97-AF65-F5344CB8AC3E}">
        <p14:creationId xmlns:p14="http://schemas.microsoft.com/office/powerpoint/2010/main" val="2778773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05513-8AE3-A795-FFF0-DB2C6D7DFB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8C8C48-0731-D1AD-E299-8621D735EA59}"/>
              </a:ext>
            </a:extLst>
          </p:cNvPr>
          <p:cNvSpPr>
            <a:spLocks noGrp="1"/>
          </p:cNvSpPr>
          <p:nvPr>
            <p:ph type="title"/>
          </p:nvPr>
        </p:nvSpPr>
        <p:spPr/>
        <p:txBody>
          <a:bodyPr/>
          <a:lstStyle/>
          <a:p>
            <a:r>
              <a:rPr lang="en-US" dirty="0">
                <a:solidFill>
                  <a:schemeClr val="tx1"/>
                </a:solidFill>
              </a:rPr>
              <a:t>Sexual Assault</a:t>
            </a:r>
          </a:p>
        </p:txBody>
      </p:sp>
      <p:sp>
        <p:nvSpPr>
          <p:cNvPr id="3" name="Content Placeholder 2">
            <a:extLst>
              <a:ext uri="{FF2B5EF4-FFF2-40B4-BE49-F238E27FC236}">
                <a16:creationId xmlns:a16="http://schemas.microsoft.com/office/drawing/2014/main" id="{75E2CD6D-DE15-D6D2-AAEB-C2DE1AE54884}"/>
              </a:ext>
            </a:extLst>
          </p:cNvPr>
          <p:cNvSpPr>
            <a:spLocks noGrp="1"/>
          </p:cNvSpPr>
          <p:nvPr>
            <p:ph idx="1"/>
          </p:nvPr>
        </p:nvSpPr>
        <p:spPr>
          <a:xfrm>
            <a:off x="838200" y="1611136"/>
            <a:ext cx="10515600" cy="4351338"/>
          </a:xfrm>
        </p:spPr>
        <p:txBody>
          <a:bodyPr>
            <a:noAutofit/>
          </a:bodyPr>
          <a:lstStyle/>
          <a:p>
            <a:pPr marL="0" indent="0">
              <a:buNone/>
            </a:pPr>
            <a:r>
              <a:rPr lang="en-US" sz="1800" dirty="0"/>
              <a:t>1. Rape (except Statutory Rape): The carnal knowledge of a person, without the consent of the victim, including instances where the victim is incapable of giving consent because of their age or because of their temporary or permanent mental or physical incapacity.</a:t>
            </a:r>
          </a:p>
          <a:p>
            <a:pPr marL="0" indent="0">
              <a:buNone/>
            </a:pPr>
            <a:r>
              <a:rPr lang="en-US" sz="1800" dirty="0"/>
              <a:t>2. Statutory Rape: Non-forcible sexual intercourse with a person who is under the statutory age of consent.</a:t>
            </a:r>
          </a:p>
          <a:p>
            <a:pPr marL="0" indent="0">
              <a:buNone/>
            </a:pPr>
            <a:r>
              <a:rPr lang="en-US" sz="1800" dirty="0"/>
              <a:t>3. Sodomy: Oral or anal sexual intercourse with another person, without the consent of the victim, including instances where the victim is incapable of giving consent because of their age or because of their temporary or permanent mental or physical incapacity.</a:t>
            </a:r>
          </a:p>
          <a:p>
            <a:pPr marL="0" indent="0">
              <a:buNone/>
            </a:pPr>
            <a:r>
              <a:rPr lang="en-US" sz="1800" dirty="0"/>
              <a:t>4. Sexual Assault With An Object: To use an object or instrument to unlawfully penetrate, however slightly, the genital or anal opening of the body of another person, without the consent of the victim, including instances where the victim is incapable of giving consent because of their age or because of their temporary or permanent mental or physical incapacity. This includes digital penetration.</a:t>
            </a:r>
          </a:p>
          <a:p>
            <a:pPr marL="0" indent="0">
              <a:buNone/>
            </a:pPr>
            <a:r>
              <a:rPr lang="en-US" sz="1800" dirty="0"/>
              <a:t>5. Fondling: The touching of the private body parts of another person for the purpose of sexual gratification, without the consent of the victim, including instances where the victim is incapable of giving consent because of their age or because of their temporary or permanent mental or physical incapacity.</a:t>
            </a:r>
          </a:p>
          <a:p>
            <a:pPr marL="0" indent="0">
              <a:buNone/>
            </a:pPr>
            <a:r>
              <a:rPr lang="en-US" sz="1800" dirty="0"/>
              <a:t>6. Incest: Non-forcible sexual intercourse between persons who are related to each other within the degrees wherein marriage is prohibited by law.</a:t>
            </a:r>
          </a:p>
        </p:txBody>
      </p:sp>
    </p:spTree>
    <p:extLst>
      <p:ext uri="{BB962C8B-B14F-4D97-AF65-F5344CB8AC3E}">
        <p14:creationId xmlns:p14="http://schemas.microsoft.com/office/powerpoint/2010/main" val="2629218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0AECF-CBB4-549A-E1C7-C9A2E03ECA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6005A3-EA6A-E483-3E62-7C20D3BB1044}"/>
              </a:ext>
            </a:extLst>
          </p:cNvPr>
          <p:cNvSpPr>
            <a:spLocks noGrp="1"/>
          </p:cNvSpPr>
          <p:nvPr>
            <p:ph type="title"/>
          </p:nvPr>
        </p:nvSpPr>
        <p:spPr/>
        <p:txBody>
          <a:bodyPr/>
          <a:lstStyle/>
          <a:p>
            <a:r>
              <a:rPr lang="en-US" dirty="0">
                <a:solidFill>
                  <a:schemeClr val="tx1"/>
                </a:solidFill>
              </a:rPr>
              <a:t>Dating Violence</a:t>
            </a:r>
          </a:p>
        </p:txBody>
      </p:sp>
      <p:sp>
        <p:nvSpPr>
          <p:cNvPr id="3" name="Content Placeholder 2">
            <a:extLst>
              <a:ext uri="{FF2B5EF4-FFF2-40B4-BE49-F238E27FC236}">
                <a16:creationId xmlns:a16="http://schemas.microsoft.com/office/drawing/2014/main" id="{E315E561-7994-F2DB-571E-D1A671607B44}"/>
              </a:ext>
            </a:extLst>
          </p:cNvPr>
          <p:cNvSpPr>
            <a:spLocks noGrp="1"/>
          </p:cNvSpPr>
          <p:nvPr>
            <p:ph idx="1"/>
          </p:nvPr>
        </p:nvSpPr>
        <p:spPr/>
        <p:txBody>
          <a:bodyPr>
            <a:normAutofit/>
          </a:bodyPr>
          <a:lstStyle/>
          <a:p>
            <a:r>
              <a:rPr lang="en-US" sz="2400" dirty="0">
                <a:solidFill>
                  <a:schemeClr val="tx1"/>
                </a:solidFill>
              </a:rPr>
              <a:t>Violence committed by a person who is or has been in a social relationship of a romantic or intimate nature with the victim. The existence of such a relationship shall be determined based on the reporting party’s statement and with consideration of: the length of the relationship; the type of relationship; and the frequency of interaction between the persons involved in the relationship. Dating violence includes, but is not limited to, sexual or physical abuse or the threat of such abuse, but excludes acts covered under domestic violence.</a:t>
            </a:r>
          </a:p>
        </p:txBody>
      </p:sp>
    </p:spTree>
    <p:extLst>
      <p:ext uri="{BB962C8B-B14F-4D97-AF65-F5344CB8AC3E}">
        <p14:creationId xmlns:p14="http://schemas.microsoft.com/office/powerpoint/2010/main" val="366246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395FF-39FD-5CEE-0ED3-AD4A8EB21B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09BDEF-8501-9DF3-552C-4F5F82BBECB5}"/>
              </a:ext>
            </a:extLst>
          </p:cNvPr>
          <p:cNvSpPr>
            <a:spLocks noGrp="1"/>
          </p:cNvSpPr>
          <p:nvPr>
            <p:ph type="title"/>
          </p:nvPr>
        </p:nvSpPr>
        <p:spPr/>
        <p:txBody>
          <a:bodyPr/>
          <a:lstStyle/>
          <a:p>
            <a:r>
              <a:rPr lang="en-US" dirty="0">
                <a:solidFill>
                  <a:schemeClr val="tx1"/>
                </a:solidFill>
              </a:rPr>
              <a:t>Domestic Violence</a:t>
            </a:r>
          </a:p>
        </p:txBody>
      </p:sp>
      <p:sp>
        <p:nvSpPr>
          <p:cNvPr id="3" name="Content Placeholder 2">
            <a:extLst>
              <a:ext uri="{FF2B5EF4-FFF2-40B4-BE49-F238E27FC236}">
                <a16:creationId xmlns:a16="http://schemas.microsoft.com/office/drawing/2014/main" id="{09079707-78B9-4538-5E43-A256BE4BD218}"/>
              </a:ext>
            </a:extLst>
          </p:cNvPr>
          <p:cNvSpPr>
            <a:spLocks noGrp="1"/>
          </p:cNvSpPr>
          <p:nvPr>
            <p:ph idx="1"/>
          </p:nvPr>
        </p:nvSpPr>
        <p:spPr/>
        <p:txBody>
          <a:bodyPr>
            <a:normAutofit/>
          </a:bodyPr>
          <a:lstStyle/>
          <a:p>
            <a:r>
              <a:rPr lang="en-US" sz="2400" dirty="0">
                <a:solidFill>
                  <a:schemeClr val="tx1"/>
                </a:solidFill>
              </a:rPr>
              <a:t>Felony or misdemeanor crimes of violence committed by a current or former spouse or intimate partner of the victim, by a person with whom the victim shares a child in common, by a person who is cohabitating with or has cohabitated with the victim as a spouse or intimate partner, by a person similarly situated to a spouse of the victim under the domestic or family violence laws of the jurisdiction receiving grant monies, or by any other person against an adult or youth victim who is protected from the person’s acts under the domestic or family violence laws of the jurisdiction receiving grant monies. Domestic violence includes, but is not limited to, sexual or physical abuse or the threat of such abuse.</a:t>
            </a:r>
          </a:p>
        </p:txBody>
      </p:sp>
    </p:spTree>
    <p:extLst>
      <p:ext uri="{BB962C8B-B14F-4D97-AF65-F5344CB8AC3E}">
        <p14:creationId xmlns:p14="http://schemas.microsoft.com/office/powerpoint/2010/main" val="1667255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E42DA-77A2-196D-1060-172A35E3E0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49ACFC-ACFB-E04D-AF5F-FE2F49F68010}"/>
              </a:ext>
            </a:extLst>
          </p:cNvPr>
          <p:cNvSpPr>
            <a:spLocks noGrp="1"/>
          </p:cNvSpPr>
          <p:nvPr>
            <p:ph type="title"/>
          </p:nvPr>
        </p:nvSpPr>
        <p:spPr/>
        <p:txBody>
          <a:bodyPr/>
          <a:lstStyle/>
          <a:p>
            <a:r>
              <a:rPr lang="en-US" dirty="0">
                <a:solidFill>
                  <a:schemeClr val="tx1"/>
                </a:solidFill>
              </a:rPr>
              <a:t>Title IX Stalking</a:t>
            </a:r>
          </a:p>
        </p:txBody>
      </p:sp>
      <p:sp>
        <p:nvSpPr>
          <p:cNvPr id="3" name="Content Placeholder 2">
            <a:extLst>
              <a:ext uri="{FF2B5EF4-FFF2-40B4-BE49-F238E27FC236}">
                <a16:creationId xmlns:a16="http://schemas.microsoft.com/office/drawing/2014/main" id="{736F12C2-822B-04C5-1220-2687AE2F9D7E}"/>
              </a:ext>
            </a:extLst>
          </p:cNvPr>
          <p:cNvSpPr>
            <a:spLocks noGrp="1"/>
          </p:cNvSpPr>
          <p:nvPr>
            <p:ph idx="1"/>
          </p:nvPr>
        </p:nvSpPr>
        <p:spPr/>
        <p:txBody>
          <a:bodyPr>
            <a:normAutofit/>
          </a:bodyPr>
          <a:lstStyle/>
          <a:p>
            <a:r>
              <a:rPr lang="en-US" sz="2400" dirty="0">
                <a:solidFill>
                  <a:schemeClr val="tx1"/>
                </a:solidFill>
              </a:rPr>
              <a:t>On the basis of sex, engaging in a course of conduct directed at a specific person that would cause a reasonable person to fear for the person’s safety or the safety of others, or suffer substantial emotional distress. For purposes of this definition, course of conduct means two or more acts, including, but not limited to, acts in which a person directly, indirectly, or through third parties, by any action, method, device, or means, follows, monitors, observes, surveils, threatens, or communicates with another person, or interferes with that person’s property.</a:t>
            </a:r>
          </a:p>
        </p:txBody>
      </p:sp>
    </p:spTree>
    <p:extLst>
      <p:ext uri="{BB962C8B-B14F-4D97-AF65-F5344CB8AC3E}">
        <p14:creationId xmlns:p14="http://schemas.microsoft.com/office/powerpoint/2010/main" val="586561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1BB65-C97D-8B9E-7546-D9E39E6447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08AA7E-6FA1-8953-18D7-0DA2332AA4A8}"/>
              </a:ext>
            </a:extLst>
          </p:cNvPr>
          <p:cNvSpPr>
            <a:spLocks noGrp="1"/>
          </p:cNvSpPr>
          <p:nvPr>
            <p:ph type="title"/>
          </p:nvPr>
        </p:nvSpPr>
        <p:spPr/>
        <p:txBody>
          <a:bodyPr/>
          <a:lstStyle/>
          <a:p>
            <a:r>
              <a:rPr lang="en-US" dirty="0">
                <a:solidFill>
                  <a:schemeClr val="tx1"/>
                </a:solidFill>
              </a:rPr>
              <a:t>Consent</a:t>
            </a:r>
          </a:p>
        </p:txBody>
      </p:sp>
      <p:sp>
        <p:nvSpPr>
          <p:cNvPr id="3" name="Content Placeholder 2">
            <a:extLst>
              <a:ext uri="{FF2B5EF4-FFF2-40B4-BE49-F238E27FC236}">
                <a16:creationId xmlns:a16="http://schemas.microsoft.com/office/drawing/2014/main" id="{2397FCC5-12B4-78F0-A650-53D0BC1AEA47}"/>
              </a:ext>
            </a:extLst>
          </p:cNvPr>
          <p:cNvSpPr>
            <a:spLocks noGrp="1"/>
          </p:cNvSpPr>
          <p:nvPr>
            <p:ph idx="1"/>
          </p:nvPr>
        </p:nvSpPr>
        <p:spPr>
          <a:xfrm>
            <a:off x="838200" y="1580444"/>
            <a:ext cx="10515600" cy="4596519"/>
          </a:xfrm>
        </p:spPr>
        <p:txBody>
          <a:bodyPr>
            <a:normAutofit/>
          </a:bodyPr>
          <a:lstStyle/>
          <a:p>
            <a:r>
              <a:rPr lang="en-US" sz="2400" dirty="0">
                <a:solidFill>
                  <a:schemeClr val="tx1"/>
                </a:solidFill>
              </a:rPr>
              <a:t>Sexual activity of any kind requires “consent,” which consists of the following:</a:t>
            </a:r>
          </a:p>
          <a:p>
            <a:pPr lvl="1"/>
            <a:r>
              <a:rPr lang="en-US" sz="2000" dirty="0">
                <a:solidFill>
                  <a:schemeClr val="tx1"/>
                </a:solidFill>
              </a:rPr>
              <a:t>Consent means clear and voluntary agreement between participants to engage in the specific act.</a:t>
            </a:r>
          </a:p>
          <a:p>
            <a:pPr lvl="1"/>
            <a:r>
              <a:rPr lang="en-US" sz="2000" dirty="0">
                <a:solidFill>
                  <a:schemeClr val="tx1"/>
                </a:solidFill>
              </a:rPr>
              <a:t>Consent requires a clear “yes,” verbal or otherwise; it cannot be inferred from the absence of a “no.”</a:t>
            </a:r>
          </a:p>
          <a:p>
            <a:pPr lvl="1"/>
            <a:r>
              <a:rPr lang="en-US" sz="2000" dirty="0">
                <a:solidFill>
                  <a:schemeClr val="tx1"/>
                </a:solidFill>
              </a:rPr>
              <a:t>Consent cannot be obtained from an individual who is under the legal age of consent.</a:t>
            </a:r>
          </a:p>
          <a:p>
            <a:pPr lvl="1"/>
            <a:r>
              <a:rPr lang="en-US" sz="2000" dirty="0">
                <a:solidFill>
                  <a:schemeClr val="tx1"/>
                </a:solidFill>
              </a:rPr>
              <a:t>Consent must be ongoing throughout a sexual encounter and can be revoked at any time.</a:t>
            </a:r>
          </a:p>
          <a:p>
            <a:pPr lvl="1"/>
            <a:r>
              <a:rPr lang="en-US" sz="2000" dirty="0">
                <a:solidFill>
                  <a:schemeClr val="tx1"/>
                </a:solidFill>
              </a:rPr>
              <a:t>Consent to some sexual acts does not necessarily imply consent to others.</a:t>
            </a:r>
          </a:p>
          <a:p>
            <a:pPr lvl="1"/>
            <a:r>
              <a:rPr lang="en-US" sz="2000" dirty="0">
                <a:solidFill>
                  <a:schemeClr val="tx1"/>
                </a:solidFill>
              </a:rPr>
              <a:t>Past consent does not mean ongoing or future consent.</a:t>
            </a:r>
          </a:p>
          <a:p>
            <a:pPr lvl="1"/>
            <a:r>
              <a:rPr lang="en-US" sz="2000" dirty="0">
                <a:solidFill>
                  <a:schemeClr val="tx1"/>
                </a:solidFill>
              </a:rPr>
              <a:t>Consent to engage in sexual activity with one person does not imply consent to engage in sexual activity with another.</a:t>
            </a:r>
          </a:p>
        </p:txBody>
      </p:sp>
    </p:spTree>
    <p:extLst>
      <p:ext uri="{BB962C8B-B14F-4D97-AF65-F5344CB8AC3E}">
        <p14:creationId xmlns:p14="http://schemas.microsoft.com/office/powerpoint/2010/main" val="4104203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6C9C2-27E6-D86D-F67A-74533F0CBEB1}"/>
              </a:ext>
            </a:extLst>
          </p:cNvPr>
          <p:cNvSpPr>
            <a:spLocks noGrp="1"/>
          </p:cNvSpPr>
          <p:nvPr>
            <p:ph type="title"/>
          </p:nvPr>
        </p:nvSpPr>
        <p:spPr/>
        <p:txBody>
          <a:bodyPr/>
          <a:lstStyle/>
          <a:p>
            <a:r>
              <a:rPr lang="en-US" dirty="0">
                <a:solidFill>
                  <a:schemeClr val="tx1"/>
                </a:solidFill>
              </a:rPr>
              <a:t>Incapacitation</a:t>
            </a:r>
          </a:p>
        </p:txBody>
      </p:sp>
      <p:sp>
        <p:nvSpPr>
          <p:cNvPr id="3" name="Content Placeholder 2">
            <a:extLst>
              <a:ext uri="{FF2B5EF4-FFF2-40B4-BE49-F238E27FC236}">
                <a16:creationId xmlns:a16="http://schemas.microsoft.com/office/drawing/2014/main" id="{6BEB9815-3B7C-8FA5-A97F-F826D5F4984C}"/>
              </a:ext>
            </a:extLst>
          </p:cNvPr>
          <p:cNvSpPr>
            <a:spLocks noGrp="1"/>
          </p:cNvSpPr>
          <p:nvPr>
            <p:ph idx="1"/>
          </p:nvPr>
        </p:nvSpPr>
        <p:spPr>
          <a:xfrm>
            <a:off x="838200" y="1532112"/>
            <a:ext cx="10515600" cy="4498975"/>
          </a:xfrm>
        </p:spPr>
        <p:txBody>
          <a:bodyPr>
            <a:normAutofit lnSpcReduction="10000"/>
          </a:bodyPr>
          <a:lstStyle/>
          <a:p>
            <a:r>
              <a:rPr lang="en-US" sz="2400" dirty="0">
                <a:solidFill>
                  <a:schemeClr val="tx1"/>
                </a:solidFill>
              </a:rPr>
              <a:t>Consent cannot be obtained from someone who is unconscious, asleep, physically helpless, or incapacitated (including, but not limited to, mentally incapacitated). A person is incapacitated when they are unable to make a rational decision because the person lacks the ability to understand their decision. A person who is incapacitated lacks the ability to voluntarily agree to sexual activity and is therefore unable to consent to sexual activity. A person can become incapacitated as a result of physical or mental disability, involuntary physical constraint, being asleep or unconscious, or consumption of alcohol or other drugs. A person can consume alcohol and/or drugs without becoming incapacitated, however, incapacitation is a state beyond general drunkenness or intoxication. A person who engages in sexual activity with someone that person knows or reasonably should know is incapacitated does not have consent and will be found responsible for a Policy violation.</a:t>
            </a:r>
          </a:p>
        </p:txBody>
      </p:sp>
    </p:spTree>
    <p:extLst>
      <p:ext uri="{BB962C8B-B14F-4D97-AF65-F5344CB8AC3E}">
        <p14:creationId xmlns:p14="http://schemas.microsoft.com/office/powerpoint/2010/main" val="42852499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3C6DD-EE7E-DD0A-2C75-3B241755CD88}"/>
              </a:ext>
            </a:extLst>
          </p:cNvPr>
          <p:cNvSpPr>
            <a:spLocks noGrp="1"/>
          </p:cNvSpPr>
          <p:nvPr>
            <p:ph type="title"/>
          </p:nvPr>
        </p:nvSpPr>
        <p:spPr/>
        <p:txBody>
          <a:bodyPr/>
          <a:lstStyle/>
          <a:p>
            <a:r>
              <a:rPr lang="en-US" dirty="0">
                <a:solidFill>
                  <a:schemeClr val="tx1"/>
                </a:solidFill>
              </a:rPr>
              <a:t>Incapacitation vs. Impairment</a:t>
            </a:r>
          </a:p>
        </p:txBody>
      </p:sp>
      <p:sp>
        <p:nvSpPr>
          <p:cNvPr id="3" name="Content Placeholder 2">
            <a:extLst>
              <a:ext uri="{FF2B5EF4-FFF2-40B4-BE49-F238E27FC236}">
                <a16:creationId xmlns:a16="http://schemas.microsoft.com/office/drawing/2014/main" id="{E177D0D7-F747-6A1B-56D1-73306A019EEA}"/>
              </a:ext>
            </a:extLst>
          </p:cNvPr>
          <p:cNvSpPr>
            <a:spLocks noGrp="1"/>
          </p:cNvSpPr>
          <p:nvPr>
            <p:ph idx="1"/>
          </p:nvPr>
        </p:nvSpPr>
        <p:spPr>
          <a:xfrm>
            <a:off x="838200" y="1690688"/>
            <a:ext cx="10515600" cy="4473045"/>
          </a:xfrm>
        </p:spPr>
        <p:txBody>
          <a:bodyPr>
            <a:normAutofit/>
          </a:bodyPr>
          <a:lstStyle/>
          <a:p>
            <a:r>
              <a:rPr lang="en-US" sz="2400" dirty="0">
                <a:solidFill>
                  <a:schemeClr val="tx1"/>
                </a:solidFill>
              </a:rPr>
              <a:t>Incapacitation is a state beyond intoxication, inebriation, impairment in judgment or “drunkenness.” </a:t>
            </a:r>
          </a:p>
          <a:p>
            <a:r>
              <a:rPr lang="en-US" sz="2400" dirty="0">
                <a:solidFill>
                  <a:schemeClr val="tx1"/>
                </a:solidFill>
              </a:rPr>
              <a:t>Evaluate whether the individual </a:t>
            </a:r>
            <a:r>
              <a:rPr lang="en-US" sz="2400" b="1" dirty="0">
                <a:solidFill>
                  <a:schemeClr val="tx1"/>
                </a:solidFill>
              </a:rPr>
              <a:t>physically or mentally incapable </a:t>
            </a:r>
            <a:r>
              <a:rPr lang="en-US" sz="2400" dirty="0">
                <a:solidFill>
                  <a:schemeClr val="tx1"/>
                </a:solidFill>
              </a:rPr>
              <a:t>of: </a:t>
            </a:r>
          </a:p>
          <a:p>
            <a:pPr lvl="1"/>
            <a:r>
              <a:rPr lang="en-US" sz="2000" dirty="0">
                <a:solidFill>
                  <a:schemeClr val="tx1"/>
                </a:solidFill>
              </a:rPr>
              <a:t>Making decisions about the potential consequences of sexual contact</a:t>
            </a:r>
          </a:p>
          <a:p>
            <a:pPr lvl="1"/>
            <a:r>
              <a:rPr lang="en-US" sz="2000" dirty="0">
                <a:solidFill>
                  <a:schemeClr val="tx1"/>
                </a:solidFill>
              </a:rPr>
              <a:t>Appraising the nature of one’s own conduct</a:t>
            </a:r>
          </a:p>
          <a:p>
            <a:pPr lvl="1"/>
            <a:r>
              <a:rPr lang="en-US" sz="2000" dirty="0">
                <a:solidFill>
                  <a:schemeClr val="tx1"/>
                </a:solidFill>
              </a:rPr>
              <a:t>Communicating consent to sexual contact </a:t>
            </a:r>
          </a:p>
          <a:p>
            <a:r>
              <a:rPr lang="en-US" sz="2400" dirty="0">
                <a:solidFill>
                  <a:schemeClr val="tx1"/>
                </a:solidFill>
              </a:rPr>
              <a:t>Some signs of incapacitation may include slurred or incomprehensible speech, unsteady gait, difficulty walking or clumsiness, and vomiting. </a:t>
            </a:r>
          </a:p>
        </p:txBody>
      </p:sp>
    </p:spTree>
    <p:extLst>
      <p:ext uri="{BB962C8B-B14F-4D97-AF65-F5344CB8AC3E}">
        <p14:creationId xmlns:p14="http://schemas.microsoft.com/office/powerpoint/2010/main" val="2733015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6DED7-DB6B-23BA-74AA-76E400619E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4A2B32-F309-7067-5B30-2F8CF4226F9E}"/>
              </a:ext>
            </a:extLst>
          </p:cNvPr>
          <p:cNvSpPr>
            <a:spLocks noGrp="1"/>
          </p:cNvSpPr>
          <p:nvPr>
            <p:ph type="title"/>
          </p:nvPr>
        </p:nvSpPr>
        <p:spPr/>
        <p:txBody>
          <a:bodyPr/>
          <a:lstStyle/>
          <a:p>
            <a:r>
              <a:rPr lang="en-US" dirty="0">
                <a:solidFill>
                  <a:schemeClr val="tx1"/>
                </a:solidFill>
              </a:rPr>
              <a:t>Force and Coercion</a:t>
            </a:r>
          </a:p>
        </p:txBody>
      </p:sp>
      <p:sp>
        <p:nvSpPr>
          <p:cNvPr id="3" name="Content Placeholder 2">
            <a:extLst>
              <a:ext uri="{FF2B5EF4-FFF2-40B4-BE49-F238E27FC236}">
                <a16:creationId xmlns:a16="http://schemas.microsoft.com/office/drawing/2014/main" id="{09DDC634-1DBF-6B0C-C561-42B9BA0C6FF7}"/>
              </a:ext>
            </a:extLst>
          </p:cNvPr>
          <p:cNvSpPr>
            <a:spLocks noGrp="1"/>
          </p:cNvSpPr>
          <p:nvPr>
            <p:ph idx="1"/>
          </p:nvPr>
        </p:nvSpPr>
        <p:spPr>
          <a:xfrm>
            <a:off x="838200" y="1690688"/>
            <a:ext cx="10515600" cy="4473045"/>
          </a:xfrm>
        </p:spPr>
        <p:txBody>
          <a:bodyPr>
            <a:normAutofit/>
          </a:bodyPr>
          <a:lstStyle/>
          <a:p>
            <a:r>
              <a:rPr lang="en-US" sz="2400" dirty="0">
                <a:solidFill>
                  <a:schemeClr val="tx1"/>
                </a:solidFill>
              </a:rPr>
              <a:t>Consent cannot be obtained by pressure, threats, coercion or force of any kind, whether mental or physical. Consent means agreeing to the specific sexual activity, rather than merely submitting as a result of pressure, threats, coercion or force of any kind, whether mental or physical.</a:t>
            </a:r>
          </a:p>
        </p:txBody>
      </p:sp>
    </p:spTree>
    <p:extLst>
      <p:ext uri="{BB962C8B-B14F-4D97-AF65-F5344CB8AC3E}">
        <p14:creationId xmlns:p14="http://schemas.microsoft.com/office/powerpoint/2010/main" val="2272719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8CB54-5FA9-0C01-1219-F72A0A258F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F8C771-C7A4-628D-97A8-1823AFB535DD}"/>
              </a:ext>
            </a:extLst>
          </p:cNvPr>
          <p:cNvSpPr>
            <a:spLocks noGrp="1"/>
          </p:cNvSpPr>
          <p:nvPr>
            <p:ph type="title"/>
          </p:nvPr>
        </p:nvSpPr>
        <p:spPr/>
        <p:txBody>
          <a:bodyPr/>
          <a:lstStyle/>
          <a:p>
            <a:r>
              <a:rPr lang="en-US" dirty="0">
                <a:solidFill>
                  <a:schemeClr val="tx1"/>
                </a:solidFill>
              </a:rPr>
              <a:t>Retaliation</a:t>
            </a:r>
          </a:p>
        </p:txBody>
      </p:sp>
      <p:sp>
        <p:nvSpPr>
          <p:cNvPr id="3" name="Content Placeholder 2">
            <a:extLst>
              <a:ext uri="{FF2B5EF4-FFF2-40B4-BE49-F238E27FC236}">
                <a16:creationId xmlns:a16="http://schemas.microsoft.com/office/drawing/2014/main" id="{2F7375D0-DC56-3B30-C5B6-43F39C24E533}"/>
              </a:ext>
            </a:extLst>
          </p:cNvPr>
          <p:cNvSpPr>
            <a:spLocks noGrp="1"/>
          </p:cNvSpPr>
          <p:nvPr>
            <p:ph idx="1"/>
          </p:nvPr>
        </p:nvSpPr>
        <p:spPr>
          <a:xfrm>
            <a:off x="838200" y="1690688"/>
            <a:ext cx="10515600" cy="4473045"/>
          </a:xfrm>
        </p:spPr>
        <p:txBody>
          <a:bodyPr>
            <a:normAutofit fontScale="85000" lnSpcReduction="20000"/>
          </a:bodyPr>
          <a:lstStyle/>
          <a:p>
            <a:r>
              <a:rPr lang="en-US" dirty="0">
                <a:solidFill>
                  <a:schemeClr val="tx1"/>
                </a:solidFill>
              </a:rPr>
              <a:t>Intimidating, threatening, coercing, harassing, taking adverse employment or educational action against, otherwise discriminating against an individual in any way, and/or interfering with any right or privilege secured by Title IX or its implementing regulations, including through online communications and activities such as social media, because the individual made a report or complaint under this Policy or these Procedures, participated in any way in the investigation or resolution of such a report or complaint, opposed conduct that they reasonably believed to be prohibited under this Policy, these Procedures, or applicable law regarding discrimination or harassment, or exercised any right or responsibility under this Policy or these Procedures. Retaliation includes conduct that is reasonably likely to deter an individual from making a complaint or report under this Policy or from participating in the investigation or resolution of a complaint or report, or from opposing conduct that they reasonably believe to be prohibited under this Policy, these Procedures, or applicable law regarding discrimination or harassment.</a:t>
            </a:r>
          </a:p>
        </p:txBody>
      </p:sp>
    </p:spTree>
    <p:extLst>
      <p:ext uri="{BB962C8B-B14F-4D97-AF65-F5344CB8AC3E}">
        <p14:creationId xmlns:p14="http://schemas.microsoft.com/office/powerpoint/2010/main" val="1784065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C4787-17A9-C2B3-CA46-CC59E4E8976B}"/>
              </a:ext>
            </a:extLst>
          </p:cNvPr>
          <p:cNvSpPr>
            <a:spLocks noGrp="1"/>
          </p:cNvSpPr>
          <p:nvPr>
            <p:ph type="title"/>
          </p:nvPr>
        </p:nvSpPr>
        <p:spPr/>
        <p:txBody>
          <a:bodyPr/>
          <a:lstStyle/>
          <a:p>
            <a:r>
              <a:rPr lang="en-US" dirty="0">
                <a:solidFill>
                  <a:schemeClr val="tx1"/>
                </a:solidFill>
              </a:rPr>
              <a:t>Overview of the Process</a:t>
            </a:r>
          </a:p>
        </p:txBody>
      </p:sp>
      <p:graphicFrame>
        <p:nvGraphicFramePr>
          <p:cNvPr id="4" name="Content Placeholder 4">
            <a:extLst>
              <a:ext uri="{FF2B5EF4-FFF2-40B4-BE49-F238E27FC236}">
                <a16:creationId xmlns:a16="http://schemas.microsoft.com/office/drawing/2014/main" id="{E52D2C0C-FC1F-8210-059C-183E1A3925E1}"/>
              </a:ext>
            </a:extLst>
          </p:cNvPr>
          <p:cNvGraphicFramePr>
            <a:graphicFrameLocks/>
          </p:cNvGraphicFramePr>
          <p:nvPr>
            <p:extLst>
              <p:ext uri="{D42A27DB-BD31-4B8C-83A1-F6EECF244321}">
                <p14:modId xmlns:p14="http://schemas.microsoft.com/office/powerpoint/2010/main" val="2657466832"/>
              </p:ext>
            </p:extLst>
          </p:nvPr>
        </p:nvGraphicFramePr>
        <p:xfrm>
          <a:off x="191729" y="1332706"/>
          <a:ext cx="11808542" cy="45425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7949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04E9F-2074-36CF-9A42-0AAFE4D92C7D}"/>
              </a:ext>
            </a:extLst>
          </p:cNvPr>
          <p:cNvSpPr>
            <a:spLocks noGrp="1"/>
          </p:cNvSpPr>
          <p:nvPr>
            <p:ph type="title"/>
          </p:nvPr>
        </p:nvSpPr>
        <p:spPr/>
        <p:txBody>
          <a:bodyPr/>
          <a:lstStyle/>
          <a:p>
            <a:r>
              <a:rPr lang="en-US" dirty="0"/>
              <a:t>Parties’ Rights</a:t>
            </a:r>
          </a:p>
        </p:txBody>
      </p:sp>
      <p:sp>
        <p:nvSpPr>
          <p:cNvPr id="3" name="Content Placeholder 2">
            <a:extLst>
              <a:ext uri="{FF2B5EF4-FFF2-40B4-BE49-F238E27FC236}">
                <a16:creationId xmlns:a16="http://schemas.microsoft.com/office/drawing/2014/main" id="{02BFB664-B2EC-9A55-A90D-A8F4C2C1BBFF}"/>
              </a:ext>
            </a:extLst>
          </p:cNvPr>
          <p:cNvSpPr>
            <a:spLocks noGrp="1"/>
          </p:cNvSpPr>
          <p:nvPr>
            <p:ph idx="1"/>
          </p:nvPr>
        </p:nvSpPr>
        <p:spPr/>
        <p:txBody>
          <a:bodyPr>
            <a:normAutofit fontScale="77500" lnSpcReduction="20000"/>
          </a:bodyPr>
          <a:lstStyle/>
          <a:p>
            <a:r>
              <a:rPr lang="en-US" dirty="0"/>
              <a:t>An equitable investigation and resolution of all credible allegations</a:t>
            </a:r>
          </a:p>
          <a:p>
            <a:r>
              <a:rPr lang="en-US" dirty="0"/>
              <a:t>Timely written notice of the allegations, material adjustments to the allegations, and all meetings or interviews</a:t>
            </a:r>
          </a:p>
          <a:p>
            <a:r>
              <a:rPr lang="en-US" dirty="0"/>
              <a:t>Not be pressured to mediate or informally resolve reported misconduct</a:t>
            </a:r>
          </a:p>
          <a:p>
            <a:r>
              <a:rPr lang="en-US" dirty="0"/>
              <a:t>Not be discouraged from reporting misconduct to on-campus and off-campus authorities</a:t>
            </a:r>
          </a:p>
          <a:p>
            <a:r>
              <a:rPr lang="en-US" dirty="0"/>
              <a:t>Be informed of available interim actions and supportive measures </a:t>
            </a:r>
          </a:p>
          <a:p>
            <a:r>
              <a:rPr lang="en-US" dirty="0"/>
              <a:t>Know and review the relevant and directly related evidence obtained and respond</a:t>
            </a:r>
          </a:p>
          <a:p>
            <a:r>
              <a:rPr lang="en-US" dirty="0"/>
              <a:t>Receive regular updates on the status of the investigation and/or resolution</a:t>
            </a:r>
          </a:p>
          <a:p>
            <a:r>
              <a:rPr lang="en-US" dirty="0"/>
              <a:t>Petition for recusal of any official based on disqualifying bias and/or conflict of interest</a:t>
            </a:r>
          </a:p>
          <a:p>
            <a:r>
              <a:rPr lang="en-US" dirty="0"/>
              <a:t>Have an advisor of choice involved in all steps of the process</a:t>
            </a:r>
          </a:p>
        </p:txBody>
      </p:sp>
    </p:spTree>
    <p:extLst>
      <p:ext uri="{BB962C8B-B14F-4D97-AF65-F5344CB8AC3E}">
        <p14:creationId xmlns:p14="http://schemas.microsoft.com/office/powerpoint/2010/main" val="2982920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71FD9-FF79-C3E2-D76E-3F01097A9CA6}"/>
              </a:ext>
            </a:extLst>
          </p:cNvPr>
          <p:cNvSpPr>
            <a:spLocks noGrp="1"/>
          </p:cNvSpPr>
          <p:nvPr>
            <p:ph type="title"/>
          </p:nvPr>
        </p:nvSpPr>
        <p:spPr/>
        <p:txBody>
          <a:bodyPr/>
          <a:lstStyle/>
          <a:p>
            <a:r>
              <a:rPr lang="en-US" dirty="0">
                <a:solidFill>
                  <a:schemeClr val="tx1"/>
                </a:solidFill>
              </a:rPr>
              <a:t>Your Role</a:t>
            </a:r>
          </a:p>
        </p:txBody>
      </p:sp>
      <p:sp>
        <p:nvSpPr>
          <p:cNvPr id="3" name="Text Placeholder 2">
            <a:extLst>
              <a:ext uri="{FF2B5EF4-FFF2-40B4-BE49-F238E27FC236}">
                <a16:creationId xmlns:a16="http://schemas.microsoft.com/office/drawing/2014/main" id="{A7714072-B3BB-A250-B91A-428879FDF21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988161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AE9BA-C59B-5EB5-530B-399D8D75A7B4}"/>
              </a:ext>
            </a:extLst>
          </p:cNvPr>
          <p:cNvSpPr>
            <a:spLocks noGrp="1"/>
          </p:cNvSpPr>
          <p:nvPr>
            <p:ph type="title"/>
          </p:nvPr>
        </p:nvSpPr>
        <p:spPr/>
        <p:txBody>
          <a:bodyPr/>
          <a:lstStyle/>
          <a:p>
            <a:r>
              <a:rPr lang="en-US" dirty="0">
                <a:solidFill>
                  <a:schemeClr val="tx1"/>
                </a:solidFill>
              </a:rPr>
              <a:t>Role of the Panel</a:t>
            </a:r>
          </a:p>
        </p:txBody>
      </p:sp>
      <p:sp>
        <p:nvSpPr>
          <p:cNvPr id="3" name="Content Placeholder 2">
            <a:extLst>
              <a:ext uri="{FF2B5EF4-FFF2-40B4-BE49-F238E27FC236}">
                <a16:creationId xmlns:a16="http://schemas.microsoft.com/office/drawing/2014/main" id="{A73664D7-DA61-F617-9CA0-71A8AA5322C9}"/>
              </a:ext>
            </a:extLst>
          </p:cNvPr>
          <p:cNvSpPr>
            <a:spLocks noGrp="1"/>
          </p:cNvSpPr>
          <p:nvPr>
            <p:ph idx="1"/>
          </p:nvPr>
        </p:nvSpPr>
        <p:spPr/>
        <p:txBody>
          <a:bodyPr>
            <a:normAutofit/>
          </a:bodyPr>
          <a:lstStyle/>
          <a:p>
            <a:pPr lvl="0"/>
            <a:r>
              <a:rPr lang="en-US" sz="2400" dirty="0">
                <a:solidFill>
                  <a:schemeClr val="tx1"/>
                </a:solidFill>
              </a:rPr>
              <a:t>The Panel determines whether a respondent has violated policy</a:t>
            </a:r>
          </a:p>
          <a:p>
            <a:r>
              <a:rPr lang="en-US" sz="2400" dirty="0">
                <a:solidFill>
                  <a:schemeClr val="tx1"/>
                </a:solidFill>
              </a:rPr>
              <a:t>Panel chair manages hearing proceedings and advisors, leads cross-examination, determines question relevance, and leads deliberations</a:t>
            </a:r>
          </a:p>
          <a:p>
            <a:r>
              <a:rPr lang="en-US" sz="2400" dirty="0">
                <a:solidFill>
                  <a:schemeClr val="tx1"/>
                </a:solidFill>
              </a:rPr>
              <a:t>Ask questions aimed at eliciting relevant information needed to make a decision after reviewing investigative report and evidence</a:t>
            </a:r>
          </a:p>
          <a:p>
            <a:r>
              <a:rPr lang="en-US" sz="2400" dirty="0">
                <a:solidFill>
                  <a:schemeClr val="tx1"/>
                </a:solidFill>
              </a:rPr>
              <a:t>Apply policy to evidence to make a determination according to the standard of evidence</a:t>
            </a:r>
          </a:p>
          <a:p>
            <a:r>
              <a:rPr lang="en-US" sz="2400" dirty="0">
                <a:solidFill>
                  <a:schemeClr val="tx1"/>
                </a:solidFill>
              </a:rPr>
              <a:t>Remember to remain fair and objective and treat all parties equally</a:t>
            </a:r>
          </a:p>
        </p:txBody>
      </p:sp>
    </p:spTree>
    <p:extLst>
      <p:ext uri="{BB962C8B-B14F-4D97-AF65-F5344CB8AC3E}">
        <p14:creationId xmlns:p14="http://schemas.microsoft.com/office/powerpoint/2010/main" val="28310812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D23F3-6C8E-BFE8-10F6-FCD3C1EA6187}"/>
              </a:ext>
            </a:extLst>
          </p:cNvPr>
          <p:cNvSpPr>
            <a:spLocks noGrp="1"/>
          </p:cNvSpPr>
          <p:nvPr>
            <p:ph type="title"/>
          </p:nvPr>
        </p:nvSpPr>
        <p:spPr/>
        <p:txBody>
          <a:bodyPr/>
          <a:lstStyle/>
          <a:p>
            <a:r>
              <a:rPr lang="en-US" dirty="0">
                <a:solidFill>
                  <a:schemeClr val="tx1"/>
                </a:solidFill>
              </a:rPr>
              <a:t>Bias and Conflicts of Interest</a:t>
            </a:r>
          </a:p>
        </p:txBody>
      </p:sp>
      <p:sp>
        <p:nvSpPr>
          <p:cNvPr id="3" name="Content Placeholder 2">
            <a:extLst>
              <a:ext uri="{FF2B5EF4-FFF2-40B4-BE49-F238E27FC236}">
                <a16:creationId xmlns:a16="http://schemas.microsoft.com/office/drawing/2014/main" id="{B79A106E-DE4B-7685-5FA4-6B886CFB0FA7}"/>
              </a:ext>
            </a:extLst>
          </p:cNvPr>
          <p:cNvSpPr>
            <a:spLocks noGrp="1"/>
          </p:cNvSpPr>
          <p:nvPr>
            <p:ph idx="1"/>
          </p:nvPr>
        </p:nvSpPr>
        <p:spPr/>
        <p:txBody>
          <a:bodyPr>
            <a:normAutofit/>
          </a:bodyPr>
          <a:lstStyle/>
          <a:p>
            <a:pPr marL="285750" indent="-285750"/>
            <a:r>
              <a:rPr lang="en-US" sz="2400" dirty="0">
                <a:solidFill>
                  <a:schemeClr val="tx1"/>
                </a:solidFill>
              </a:rPr>
              <a:t>Beware of trauma myths</a:t>
            </a:r>
          </a:p>
          <a:p>
            <a:pPr marL="1040130" lvl="1" indent="-285750"/>
            <a:r>
              <a:rPr lang="en-US" sz="2000" dirty="0">
                <a:solidFill>
                  <a:schemeClr val="tx1"/>
                </a:solidFill>
              </a:rPr>
              <a:t>There is not one way to respond to experiencing trauma</a:t>
            </a:r>
          </a:p>
          <a:p>
            <a:pPr marL="1040130" lvl="1" indent="-285750"/>
            <a:r>
              <a:rPr lang="en-US" sz="2000" dirty="0">
                <a:solidFill>
                  <a:schemeClr val="tx1"/>
                </a:solidFill>
              </a:rPr>
              <a:t>It is not unusual for a person who has experienced trauma to appear numb, detached, or unaffected; delay reporting; blame themselves; express denial, confusion, or fear; minimize their experience; recant some or all of the allegations made; or interact with the other party after the alleged incident(s)</a:t>
            </a:r>
            <a:endParaRPr lang="en-US" sz="800" dirty="0">
              <a:solidFill>
                <a:schemeClr val="tx1"/>
              </a:solidFill>
            </a:endParaRPr>
          </a:p>
          <a:p>
            <a:pPr marL="285750" indent="-285750"/>
            <a:r>
              <a:rPr lang="en-US" sz="2400" dirty="0">
                <a:solidFill>
                  <a:schemeClr val="tx1"/>
                </a:solidFill>
              </a:rPr>
              <a:t>Recognize the privilege and power positions you bring into the room</a:t>
            </a:r>
          </a:p>
          <a:p>
            <a:pPr marL="285750" indent="-285750"/>
            <a:r>
              <a:rPr lang="en-US" sz="2400" dirty="0">
                <a:solidFill>
                  <a:schemeClr val="tx1"/>
                </a:solidFill>
              </a:rPr>
              <a:t>Assess where you might have unconscious bias toward or against someone</a:t>
            </a:r>
          </a:p>
          <a:p>
            <a:pPr marL="285750" indent="-285750"/>
            <a:r>
              <a:rPr lang="en-US" sz="2400" dirty="0">
                <a:solidFill>
                  <a:schemeClr val="tx1"/>
                </a:solidFill>
              </a:rPr>
              <a:t>Be aware of stereotypes</a:t>
            </a:r>
          </a:p>
          <a:p>
            <a:pPr marL="285750" indent="-285750"/>
            <a:r>
              <a:rPr lang="en-US" sz="2400" dirty="0">
                <a:solidFill>
                  <a:schemeClr val="tx1"/>
                </a:solidFill>
              </a:rPr>
              <a:t>Cannot evaluate through “that wouldn’t bother me”</a:t>
            </a:r>
          </a:p>
          <a:p>
            <a:pPr marL="285750" indent="-285750"/>
            <a:r>
              <a:rPr lang="en-US" sz="2400" dirty="0">
                <a:solidFill>
                  <a:schemeClr val="tx1"/>
                </a:solidFill>
              </a:rPr>
              <a:t>Avoid conflicts of interest, actual or perceived</a:t>
            </a:r>
          </a:p>
        </p:txBody>
      </p:sp>
    </p:spTree>
    <p:extLst>
      <p:ext uri="{BB962C8B-B14F-4D97-AF65-F5344CB8AC3E}">
        <p14:creationId xmlns:p14="http://schemas.microsoft.com/office/powerpoint/2010/main" val="37166575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5423A-DEF5-1B7E-468B-8050B991BBB8}"/>
              </a:ext>
            </a:extLst>
          </p:cNvPr>
          <p:cNvSpPr>
            <a:spLocks noGrp="1"/>
          </p:cNvSpPr>
          <p:nvPr>
            <p:ph type="title"/>
          </p:nvPr>
        </p:nvSpPr>
        <p:spPr/>
        <p:txBody>
          <a:bodyPr/>
          <a:lstStyle/>
          <a:p>
            <a:r>
              <a:rPr lang="en-US" dirty="0"/>
              <a:t>Role of the Advisor</a:t>
            </a:r>
          </a:p>
        </p:txBody>
      </p:sp>
      <p:sp>
        <p:nvSpPr>
          <p:cNvPr id="3" name="Content Placeholder 2">
            <a:extLst>
              <a:ext uri="{FF2B5EF4-FFF2-40B4-BE49-F238E27FC236}">
                <a16:creationId xmlns:a16="http://schemas.microsoft.com/office/drawing/2014/main" id="{D1141681-8B31-996D-A08F-447A1176C14C}"/>
              </a:ext>
            </a:extLst>
          </p:cNvPr>
          <p:cNvSpPr>
            <a:spLocks noGrp="1"/>
          </p:cNvSpPr>
          <p:nvPr>
            <p:ph idx="1"/>
          </p:nvPr>
        </p:nvSpPr>
        <p:spPr/>
        <p:txBody>
          <a:bodyPr/>
          <a:lstStyle/>
          <a:p>
            <a:pPr marL="285750" indent="-285750"/>
            <a:r>
              <a:rPr lang="en-US" sz="2000" dirty="0"/>
              <a:t>An advisor typically acts as:</a:t>
            </a:r>
          </a:p>
          <a:p>
            <a:pPr marL="742950" lvl="1" indent="-285750"/>
            <a:r>
              <a:rPr lang="en-US" sz="1800" dirty="0">
                <a:solidFill>
                  <a:schemeClr val="bg2">
                    <a:lumMod val="25000"/>
                  </a:schemeClr>
                </a:solidFill>
              </a:rPr>
              <a:t>Emotional support</a:t>
            </a:r>
          </a:p>
          <a:p>
            <a:pPr marL="742950" lvl="1" indent="-285750"/>
            <a:r>
              <a:rPr lang="en-US" sz="1800" dirty="0">
                <a:solidFill>
                  <a:schemeClr val="bg2">
                    <a:lumMod val="25000"/>
                  </a:schemeClr>
                </a:solidFill>
              </a:rPr>
              <a:t>Assistance in understanding the process</a:t>
            </a:r>
          </a:p>
          <a:p>
            <a:pPr marL="742950" lvl="1" indent="-285750"/>
            <a:r>
              <a:rPr lang="en-US" sz="1800" dirty="0">
                <a:solidFill>
                  <a:schemeClr val="bg2">
                    <a:lumMod val="25000"/>
                  </a:schemeClr>
                </a:solidFill>
              </a:rPr>
              <a:t>Guidance in preparing statements, evidence, cross-examination questions, and other materials</a:t>
            </a:r>
          </a:p>
          <a:p>
            <a:pPr marL="742950" lvl="1" indent="-285750"/>
            <a:r>
              <a:rPr lang="en-US" sz="1800" dirty="0">
                <a:solidFill>
                  <a:schemeClr val="bg2">
                    <a:lumMod val="25000"/>
                  </a:schemeClr>
                </a:solidFill>
              </a:rPr>
              <a:t>A second perspective on the matter</a:t>
            </a:r>
          </a:p>
          <a:p>
            <a:pPr marL="285750" indent="-285750"/>
            <a:r>
              <a:rPr lang="en-US" sz="2000" dirty="0"/>
              <a:t>In the Title IX process, an advisor also acts as:</a:t>
            </a:r>
          </a:p>
          <a:p>
            <a:pPr marL="742950" lvl="1" indent="-285750"/>
            <a:r>
              <a:rPr lang="en-US" sz="1800" dirty="0">
                <a:solidFill>
                  <a:schemeClr val="bg2">
                    <a:lumMod val="25000"/>
                  </a:schemeClr>
                </a:solidFill>
              </a:rPr>
              <a:t>Cross-examiner of other parties and witnesses</a:t>
            </a:r>
          </a:p>
          <a:p>
            <a:endParaRPr lang="en-US" dirty="0"/>
          </a:p>
        </p:txBody>
      </p:sp>
    </p:spTree>
    <p:extLst>
      <p:ext uri="{BB962C8B-B14F-4D97-AF65-F5344CB8AC3E}">
        <p14:creationId xmlns:p14="http://schemas.microsoft.com/office/powerpoint/2010/main" val="8939336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A3428-B445-E2BB-255F-A1C39A8057C1}"/>
              </a:ext>
            </a:extLst>
          </p:cNvPr>
          <p:cNvSpPr>
            <a:spLocks noGrp="1"/>
          </p:cNvSpPr>
          <p:nvPr>
            <p:ph type="title"/>
          </p:nvPr>
        </p:nvSpPr>
        <p:spPr/>
        <p:txBody>
          <a:bodyPr/>
          <a:lstStyle/>
          <a:p>
            <a:r>
              <a:rPr lang="en-US" dirty="0">
                <a:solidFill>
                  <a:schemeClr val="tx1"/>
                </a:solidFill>
              </a:rPr>
              <a:t>Confidentiality</a:t>
            </a:r>
          </a:p>
        </p:txBody>
      </p:sp>
      <p:sp>
        <p:nvSpPr>
          <p:cNvPr id="3" name="Content Placeholder 2">
            <a:extLst>
              <a:ext uri="{FF2B5EF4-FFF2-40B4-BE49-F238E27FC236}">
                <a16:creationId xmlns:a16="http://schemas.microsoft.com/office/drawing/2014/main" id="{02CFD1CE-EFE2-3DD9-99A7-02B0463718F1}"/>
              </a:ext>
            </a:extLst>
          </p:cNvPr>
          <p:cNvSpPr>
            <a:spLocks noGrp="1"/>
          </p:cNvSpPr>
          <p:nvPr>
            <p:ph idx="1"/>
          </p:nvPr>
        </p:nvSpPr>
        <p:spPr/>
        <p:txBody>
          <a:bodyPr>
            <a:normAutofit/>
          </a:bodyPr>
          <a:lstStyle/>
          <a:p>
            <a:pPr>
              <a:lnSpc>
                <a:spcPct val="100000"/>
              </a:lnSpc>
              <a:spcBef>
                <a:spcPts val="0"/>
              </a:spcBef>
              <a:buSzPts val="2000"/>
            </a:pPr>
            <a:r>
              <a:rPr lang="en-US" sz="2400" dirty="0">
                <a:solidFill>
                  <a:schemeClr val="tx1"/>
                </a:solidFill>
                <a:latin typeface="Roboto"/>
                <a:ea typeface="Roboto"/>
                <a:cs typeface="Roboto"/>
                <a:sym typeface="Roboto"/>
              </a:rPr>
              <a:t>It is critically important that you treat all of the information you receive about the case as strictly confidential.  </a:t>
            </a:r>
          </a:p>
          <a:p>
            <a:pPr>
              <a:lnSpc>
                <a:spcPct val="100000"/>
              </a:lnSpc>
              <a:spcBef>
                <a:spcPts val="0"/>
              </a:spcBef>
              <a:buSzPts val="2000"/>
            </a:pPr>
            <a:r>
              <a:rPr lang="en-US" sz="2400" dirty="0">
                <a:solidFill>
                  <a:schemeClr val="tx1"/>
                </a:solidFill>
                <a:latin typeface="Roboto"/>
                <a:ea typeface="Roboto"/>
                <a:cs typeface="Roboto"/>
                <a:sym typeface="Roboto"/>
              </a:rPr>
              <a:t>If you have questions about the case or your role, speak with only the Title IX Coordinator or your fellow panelists.</a:t>
            </a:r>
          </a:p>
          <a:p>
            <a:pPr>
              <a:lnSpc>
                <a:spcPct val="100000"/>
              </a:lnSpc>
              <a:spcBef>
                <a:spcPts val="0"/>
              </a:spcBef>
              <a:buSzPts val="2000"/>
            </a:pPr>
            <a:r>
              <a:rPr lang="en-US" sz="2400" dirty="0">
                <a:solidFill>
                  <a:schemeClr val="tx1"/>
                </a:solidFill>
                <a:latin typeface="Roboto"/>
                <a:ea typeface="Roboto"/>
                <a:cs typeface="Roboto"/>
                <a:sym typeface="Roboto"/>
              </a:rPr>
              <a:t>If you are having personal issues or challenges, please speak with the Title IX Coordinator for resources.</a:t>
            </a:r>
          </a:p>
        </p:txBody>
      </p:sp>
    </p:spTree>
    <p:extLst>
      <p:ext uri="{BB962C8B-B14F-4D97-AF65-F5344CB8AC3E}">
        <p14:creationId xmlns:p14="http://schemas.microsoft.com/office/powerpoint/2010/main" val="14218275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BE026-CB21-B526-B8B4-28DEB6D7640B}"/>
              </a:ext>
            </a:extLst>
          </p:cNvPr>
          <p:cNvSpPr>
            <a:spLocks noGrp="1"/>
          </p:cNvSpPr>
          <p:nvPr>
            <p:ph type="title"/>
          </p:nvPr>
        </p:nvSpPr>
        <p:spPr/>
        <p:txBody>
          <a:bodyPr/>
          <a:lstStyle/>
          <a:p>
            <a:r>
              <a:rPr lang="en-US" dirty="0">
                <a:solidFill>
                  <a:schemeClr val="tx1"/>
                </a:solidFill>
              </a:rPr>
              <a:t>Before the Hearing</a:t>
            </a:r>
          </a:p>
        </p:txBody>
      </p:sp>
      <p:sp>
        <p:nvSpPr>
          <p:cNvPr id="3" name="Text Placeholder 2">
            <a:extLst>
              <a:ext uri="{FF2B5EF4-FFF2-40B4-BE49-F238E27FC236}">
                <a16:creationId xmlns:a16="http://schemas.microsoft.com/office/drawing/2014/main" id="{50F91C73-6AB2-D37A-BE38-347D1FC02B9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71872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907BC-15FB-90D5-7663-E0EEFAAF7025}"/>
              </a:ext>
            </a:extLst>
          </p:cNvPr>
          <p:cNvSpPr>
            <a:spLocks noGrp="1"/>
          </p:cNvSpPr>
          <p:nvPr>
            <p:ph type="title"/>
          </p:nvPr>
        </p:nvSpPr>
        <p:spPr/>
        <p:txBody>
          <a:bodyPr/>
          <a:lstStyle/>
          <a:p>
            <a:r>
              <a:rPr lang="en-US" dirty="0"/>
              <a:t>Advisors During the Investigation</a:t>
            </a:r>
          </a:p>
        </p:txBody>
      </p:sp>
      <p:sp>
        <p:nvSpPr>
          <p:cNvPr id="3" name="Content Placeholder 2">
            <a:extLst>
              <a:ext uri="{FF2B5EF4-FFF2-40B4-BE49-F238E27FC236}">
                <a16:creationId xmlns:a16="http://schemas.microsoft.com/office/drawing/2014/main" id="{676F5F3D-FE9D-F84A-C4F3-ECC20B01F852}"/>
              </a:ext>
            </a:extLst>
          </p:cNvPr>
          <p:cNvSpPr>
            <a:spLocks noGrp="1"/>
          </p:cNvSpPr>
          <p:nvPr>
            <p:ph idx="1"/>
          </p:nvPr>
        </p:nvSpPr>
        <p:spPr/>
        <p:txBody>
          <a:bodyPr>
            <a:normAutofit/>
          </a:bodyPr>
          <a:lstStyle/>
          <a:p>
            <a:pPr marL="285750" indent="-285750"/>
            <a:r>
              <a:rPr lang="en-US" sz="2100" dirty="0"/>
              <a:t>Understand your advisee’s account</a:t>
            </a:r>
          </a:p>
          <a:p>
            <a:pPr marL="285750" indent="-285750"/>
            <a:r>
              <a:rPr lang="en-US" sz="2100" dirty="0"/>
              <a:t>Ensure access to needed services or support and provide emotional and procedural support</a:t>
            </a:r>
          </a:p>
          <a:p>
            <a:pPr marL="285750" indent="-285750"/>
            <a:r>
              <a:rPr lang="en-US" sz="2100" dirty="0"/>
              <a:t>Facilitate communication with Title IX Coordinator if needed</a:t>
            </a:r>
          </a:p>
          <a:p>
            <a:pPr marL="285750" indent="-285750"/>
            <a:r>
              <a:rPr lang="en-US" sz="2100" dirty="0"/>
              <a:t>Ensure your advisee understands relevant policies and procedures</a:t>
            </a:r>
          </a:p>
          <a:p>
            <a:pPr marL="285750" indent="-285750"/>
            <a:r>
              <a:rPr lang="en-US" sz="2100" dirty="0"/>
              <a:t>Ensure your advisee understands their rights</a:t>
            </a:r>
          </a:p>
          <a:p>
            <a:pPr marL="285750" indent="-285750"/>
            <a:r>
              <a:rPr lang="en-US" sz="2100" dirty="0"/>
              <a:t>Help advisee to think about evidence, both direct and circumstantial</a:t>
            </a:r>
          </a:p>
          <a:p>
            <a:r>
              <a:rPr lang="en-US" sz="2100" dirty="0"/>
              <a:t>Attend interviews with your advisee (generally non-speaking role)</a:t>
            </a:r>
          </a:p>
          <a:p>
            <a:r>
              <a:rPr lang="en-US" sz="2100" dirty="0"/>
              <a:t>Review evidence packet and investigative report with advisee and assist in preparing requests for additional investigative steps or responses</a:t>
            </a:r>
            <a:br>
              <a:rPr lang="en-US" sz="2000" dirty="0"/>
            </a:br>
            <a:endParaRPr lang="en-US" sz="2000" dirty="0"/>
          </a:p>
          <a:p>
            <a:pPr marL="285750" indent="-285750"/>
            <a:endParaRPr lang="en-US" sz="2000" dirty="0"/>
          </a:p>
        </p:txBody>
      </p:sp>
    </p:spTree>
    <p:extLst>
      <p:ext uri="{BB962C8B-B14F-4D97-AF65-F5344CB8AC3E}">
        <p14:creationId xmlns:p14="http://schemas.microsoft.com/office/powerpoint/2010/main" val="42675170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35784-8FDC-5633-52D5-257891FDB067}"/>
              </a:ext>
            </a:extLst>
          </p:cNvPr>
          <p:cNvSpPr>
            <a:spLocks noGrp="1"/>
          </p:cNvSpPr>
          <p:nvPr>
            <p:ph type="title"/>
          </p:nvPr>
        </p:nvSpPr>
        <p:spPr/>
        <p:txBody>
          <a:bodyPr/>
          <a:lstStyle/>
          <a:p>
            <a:r>
              <a:rPr lang="en-US" dirty="0">
                <a:solidFill>
                  <a:schemeClr val="tx1"/>
                </a:solidFill>
              </a:rPr>
              <a:t>Preparing for the Hearing</a:t>
            </a:r>
          </a:p>
        </p:txBody>
      </p:sp>
      <p:sp>
        <p:nvSpPr>
          <p:cNvPr id="3" name="Content Placeholder 2">
            <a:extLst>
              <a:ext uri="{FF2B5EF4-FFF2-40B4-BE49-F238E27FC236}">
                <a16:creationId xmlns:a16="http://schemas.microsoft.com/office/drawing/2014/main" id="{D5CA0337-C4F9-504F-AFB9-B787B587BBB4}"/>
              </a:ext>
            </a:extLst>
          </p:cNvPr>
          <p:cNvSpPr>
            <a:spLocks noGrp="1"/>
          </p:cNvSpPr>
          <p:nvPr>
            <p:ph idx="1"/>
          </p:nvPr>
        </p:nvSpPr>
        <p:spPr/>
        <p:txBody>
          <a:bodyPr>
            <a:normAutofit/>
          </a:bodyPr>
          <a:lstStyle/>
          <a:p>
            <a:pPr marL="285750" indent="-285750"/>
            <a:r>
              <a:rPr lang="en-US" sz="2400" dirty="0">
                <a:solidFill>
                  <a:schemeClr val="tx1"/>
                </a:solidFill>
              </a:rPr>
              <a:t>Read investigative report</a:t>
            </a:r>
          </a:p>
          <a:p>
            <a:pPr marL="285750" indent="-285750"/>
            <a:r>
              <a:rPr lang="en-US" sz="2400" dirty="0">
                <a:solidFill>
                  <a:schemeClr val="tx1"/>
                </a:solidFill>
              </a:rPr>
              <a:t>Review all evidence</a:t>
            </a:r>
          </a:p>
          <a:p>
            <a:pPr marL="285750" indent="-285750"/>
            <a:r>
              <a:rPr lang="en-US" sz="2400" dirty="0">
                <a:solidFill>
                  <a:schemeClr val="tx1"/>
                </a:solidFill>
              </a:rPr>
              <a:t>Ensure you are aware of procedures that preceded hearing</a:t>
            </a:r>
          </a:p>
          <a:p>
            <a:pPr marL="285750" indent="-285750"/>
            <a:r>
              <a:rPr lang="en-US" sz="2400" dirty="0">
                <a:solidFill>
                  <a:schemeClr val="tx1"/>
                </a:solidFill>
              </a:rPr>
              <a:t>Familiarize yourself with relevant policies and procedures</a:t>
            </a:r>
          </a:p>
          <a:p>
            <a:pPr marL="285750" indent="-285750"/>
            <a:r>
              <a:rPr lang="en-US" sz="2400" dirty="0">
                <a:solidFill>
                  <a:schemeClr val="tx1"/>
                </a:solidFill>
              </a:rPr>
              <a:t>Draft questions: What would a decision-maker need to know after reviewing the report and evidence in order to make a decision?</a:t>
            </a:r>
          </a:p>
          <a:p>
            <a:pPr marL="285750" indent="-285750"/>
            <a:r>
              <a:rPr lang="en-US" sz="2400" dirty="0">
                <a:solidFill>
                  <a:schemeClr val="tx1"/>
                </a:solidFill>
              </a:rPr>
              <a:t>Advisors: Prepare your advisee for the questions you will ask and cross-examination questions they may receive</a:t>
            </a:r>
          </a:p>
          <a:p>
            <a:pPr marL="742950" lvl="1" indent="-285750"/>
            <a:r>
              <a:rPr lang="en-US" sz="2000" dirty="0"/>
              <a:t>Prepare advisee to be truthful, complete, and non-combative in all answers, including with facts that may present them in poor light</a:t>
            </a:r>
          </a:p>
          <a:p>
            <a:pPr marL="742950" lvl="1" indent="-285750"/>
            <a:endParaRPr lang="en-US" sz="2000" dirty="0">
              <a:solidFill>
                <a:schemeClr val="tx1"/>
              </a:solidFill>
            </a:endParaRPr>
          </a:p>
        </p:txBody>
      </p:sp>
    </p:spTree>
    <p:extLst>
      <p:ext uri="{BB962C8B-B14F-4D97-AF65-F5344CB8AC3E}">
        <p14:creationId xmlns:p14="http://schemas.microsoft.com/office/powerpoint/2010/main" val="771014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82F1B-6163-80C8-940B-C3C380B781C4}"/>
              </a:ext>
            </a:extLst>
          </p:cNvPr>
          <p:cNvSpPr>
            <a:spLocks noGrp="1"/>
          </p:cNvSpPr>
          <p:nvPr>
            <p:ph type="title"/>
          </p:nvPr>
        </p:nvSpPr>
        <p:spPr/>
        <p:txBody>
          <a:bodyPr/>
          <a:lstStyle/>
          <a:p>
            <a:r>
              <a:rPr lang="en-US" dirty="0"/>
              <a:t>Developing Questions for Advisors</a:t>
            </a:r>
          </a:p>
        </p:txBody>
      </p:sp>
      <p:sp>
        <p:nvSpPr>
          <p:cNvPr id="3" name="Content Placeholder 2">
            <a:extLst>
              <a:ext uri="{FF2B5EF4-FFF2-40B4-BE49-F238E27FC236}">
                <a16:creationId xmlns:a16="http://schemas.microsoft.com/office/drawing/2014/main" id="{B1F0DF68-987C-114F-F4B5-648100428EF8}"/>
              </a:ext>
            </a:extLst>
          </p:cNvPr>
          <p:cNvSpPr>
            <a:spLocks noGrp="1"/>
          </p:cNvSpPr>
          <p:nvPr>
            <p:ph idx="1"/>
          </p:nvPr>
        </p:nvSpPr>
        <p:spPr/>
        <p:txBody>
          <a:bodyPr/>
          <a:lstStyle/>
          <a:p>
            <a:pPr marL="285750" indent="-285750"/>
            <a:r>
              <a:rPr lang="en-US" sz="2000" dirty="0"/>
              <a:t>Considering your advisee’s account, the other party’s account, available evidence, and the investigative report, ask: </a:t>
            </a:r>
          </a:p>
          <a:p>
            <a:pPr marL="742950" lvl="1" indent="-285750"/>
            <a:r>
              <a:rPr lang="en-US" sz="1800" dirty="0"/>
              <a:t>What pieces of information help your advisee’s case the most?</a:t>
            </a:r>
          </a:p>
          <a:p>
            <a:pPr marL="742950" lvl="1" indent="-285750"/>
            <a:r>
              <a:rPr lang="en-US" sz="1800" dirty="0"/>
              <a:t>What pieces of information hurt your advisee’s case the most?</a:t>
            </a:r>
          </a:p>
          <a:p>
            <a:pPr marL="742950" lvl="1" indent="-285750"/>
            <a:r>
              <a:rPr lang="en-US" sz="1800" dirty="0"/>
              <a:t>What information that was excluded or not prominent in the report do you want to emphasize?</a:t>
            </a:r>
          </a:p>
          <a:p>
            <a:pPr marL="742950" lvl="1" indent="-285750"/>
            <a:r>
              <a:rPr lang="en-US" sz="1800" dirty="0"/>
              <a:t>Which elements of the policy are clearly established?</a:t>
            </a:r>
          </a:p>
          <a:p>
            <a:pPr marL="742950" lvl="1" indent="-285750"/>
            <a:r>
              <a:rPr lang="en-US" sz="1800" dirty="0"/>
              <a:t>Which elements of the policy will be hardest to show?</a:t>
            </a:r>
          </a:p>
          <a:p>
            <a:pPr marL="285750" indent="-285750"/>
            <a:r>
              <a:rPr lang="en-US" sz="2000" dirty="0"/>
              <a:t>Be ready to be flexible and ask follow-up questions in order to get to the information you want presented to the hearing officer(s)</a:t>
            </a:r>
          </a:p>
        </p:txBody>
      </p:sp>
    </p:spTree>
    <p:extLst>
      <p:ext uri="{BB962C8B-B14F-4D97-AF65-F5344CB8AC3E}">
        <p14:creationId xmlns:p14="http://schemas.microsoft.com/office/powerpoint/2010/main" val="13904508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FCC3F-873D-C6EA-FA63-8DBF8243B39A}"/>
              </a:ext>
            </a:extLst>
          </p:cNvPr>
          <p:cNvSpPr>
            <a:spLocks noGrp="1"/>
          </p:cNvSpPr>
          <p:nvPr>
            <p:ph type="title"/>
          </p:nvPr>
        </p:nvSpPr>
        <p:spPr/>
        <p:txBody>
          <a:bodyPr/>
          <a:lstStyle/>
          <a:p>
            <a:r>
              <a:rPr lang="en-US" dirty="0">
                <a:solidFill>
                  <a:schemeClr val="tx1"/>
                </a:solidFill>
              </a:rPr>
              <a:t>During the Hearing</a:t>
            </a:r>
          </a:p>
        </p:txBody>
      </p:sp>
      <p:sp>
        <p:nvSpPr>
          <p:cNvPr id="3" name="Text Placeholder 2">
            <a:extLst>
              <a:ext uri="{FF2B5EF4-FFF2-40B4-BE49-F238E27FC236}">
                <a16:creationId xmlns:a16="http://schemas.microsoft.com/office/drawing/2014/main" id="{8A41E682-9156-A657-81AE-F3FEC94C175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2069455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F132F-2BE3-474D-2FF5-1DD4F3B67197}"/>
              </a:ext>
            </a:extLst>
          </p:cNvPr>
          <p:cNvSpPr>
            <a:spLocks noGrp="1"/>
          </p:cNvSpPr>
          <p:nvPr>
            <p:ph type="title"/>
          </p:nvPr>
        </p:nvSpPr>
        <p:spPr/>
        <p:txBody>
          <a:bodyPr/>
          <a:lstStyle/>
          <a:p>
            <a:r>
              <a:rPr lang="en-US" dirty="0"/>
              <a:t>Who Will Be Present?</a:t>
            </a:r>
          </a:p>
        </p:txBody>
      </p:sp>
      <p:sp>
        <p:nvSpPr>
          <p:cNvPr id="3" name="Content Placeholder 2">
            <a:extLst>
              <a:ext uri="{FF2B5EF4-FFF2-40B4-BE49-F238E27FC236}">
                <a16:creationId xmlns:a16="http://schemas.microsoft.com/office/drawing/2014/main" id="{3C200514-55B6-911F-D31B-3AB77FA73CE6}"/>
              </a:ext>
            </a:extLst>
          </p:cNvPr>
          <p:cNvSpPr>
            <a:spLocks noGrp="1"/>
          </p:cNvSpPr>
          <p:nvPr>
            <p:ph idx="1"/>
          </p:nvPr>
        </p:nvSpPr>
        <p:spPr/>
        <p:txBody>
          <a:bodyPr>
            <a:normAutofit/>
          </a:bodyPr>
          <a:lstStyle/>
          <a:p>
            <a:pPr marL="285750" indent="-285750"/>
            <a:r>
              <a:rPr lang="en-US" dirty="0"/>
              <a:t>Panel</a:t>
            </a:r>
          </a:p>
          <a:p>
            <a:pPr marL="285750" indent="-285750"/>
            <a:r>
              <a:rPr lang="en-US" dirty="0"/>
              <a:t>Title IX Coordinator</a:t>
            </a:r>
          </a:p>
          <a:p>
            <a:pPr marL="285750" indent="-285750"/>
            <a:r>
              <a:rPr lang="en-US" dirty="0"/>
              <a:t>Advisors</a:t>
            </a:r>
          </a:p>
          <a:p>
            <a:pPr marL="285750" indent="-285750"/>
            <a:r>
              <a:rPr lang="en-US" dirty="0"/>
              <a:t>Parties, witnesses, and investigator(s) for cross-examination by both parties’ advisors and panel</a:t>
            </a:r>
          </a:p>
          <a:p>
            <a:pPr marL="742950" lvl="1" indent="-285750"/>
            <a:r>
              <a:rPr lang="en-US" dirty="0"/>
              <a:t>Parties do not have to be present for entire hearing</a:t>
            </a:r>
          </a:p>
        </p:txBody>
      </p:sp>
    </p:spTree>
    <p:extLst>
      <p:ext uri="{BB962C8B-B14F-4D97-AF65-F5344CB8AC3E}">
        <p14:creationId xmlns:p14="http://schemas.microsoft.com/office/powerpoint/2010/main" val="13990227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1177D-5C1F-FD7D-68AB-B99F8A650158}"/>
              </a:ext>
            </a:extLst>
          </p:cNvPr>
          <p:cNvSpPr>
            <a:spLocks noGrp="1"/>
          </p:cNvSpPr>
          <p:nvPr>
            <p:ph type="title"/>
          </p:nvPr>
        </p:nvSpPr>
        <p:spPr/>
        <p:txBody>
          <a:bodyPr/>
          <a:lstStyle/>
          <a:p>
            <a:r>
              <a:rPr lang="en-US" dirty="0"/>
              <a:t>Hearing Rules</a:t>
            </a:r>
          </a:p>
        </p:txBody>
      </p:sp>
      <p:sp>
        <p:nvSpPr>
          <p:cNvPr id="3" name="Content Placeholder 2">
            <a:extLst>
              <a:ext uri="{FF2B5EF4-FFF2-40B4-BE49-F238E27FC236}">
                <a16:creationId xmlns:a16="http://schemas.microsoft.com/office/drawing/2014/main" id="{4C862DBA-C6CF-07AB-FDE1-AFB45AA7A456}"/>
              </a:ext>
            </a:extLst>
          </p:cNvPr>
          <p:cNvSpPr>
            <a:spLocks noGrp="1"/>
          </p:cNvSpPr>
          <p:nvPr>
            <p:ph idx="1"/>
          </p:nvPr>
        </p:nvSpPr>
        <p:spPr/>
        <p:txBody>
          <a:bodyPr>
            <a:normAutofit/>
          </a:bodyPr>
          <a:lstStyle/>
          <a:p>
            <a:pPr marL="285750" indent="-285750"/>
            <a:r>
              <a:rPr lang="en-US" dirty="0"/>
              <a:t>Only advisors may conduct cross examination</a:t>
            </a:r>
          </a:p>
          <a:p>
            <a:pPr marL="285750" indent="-285750"/>
            <a:r>
              <a:rPr lang="en-US" dirty="0"/>
              <a:t>Only relevant questions may be asked, as determined and explained by the Chair before the party/witness answers the question</a:t>
            </a:r>
          </a:p>
          <a:p>
            <a:pPr marL="285750" indent="-285750"/>
            <a:r>
              <a:rPr lang="en-US" dirty="0"/>
              <a:t>Formal rules of evidence in courtroom proceedings do not apply</a:t>
            </a:r>
          </a:p>
          <a:p>
            <a:pPr marL="285750" indent="-285750"/>
            <a:r>
              <a:rPr lang="en-US" dirty="0"/>
              <a:t>The hearing will be recorded and the recording retained by the College</a:t>
            </a:r>
          </a:p>
          <a:p>
            <a:pPr marL="285750" indent="-285750"/>
            <a:r>
              <a:rPr lang="en-US" dirty="0"/>
              <a:t>Chair controls the hearing, maintains order, and makes necessary and final rulings</a:t>
            </a:r>
          </a:p>
        </p:txBody>
      </p:sp>
    </p:spTree>
    <p:extLst>
      <p:ext uri="{BB962C8B-B14F-4D97-AF65-F5344CB8AC3E}">
        <p14:creationId xmlns:p14="http://schemas.microsoft.com/office/powerpoint/2010/main" val="3889828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BAA9F-48F5-63BC-95DB-30AEF7766908}"/>
              </a:ext>
            </a:extLst>
          </p:cNvPr>
          <p:cNvSpPr>
            <a:spLocks noGrp="1"/>
          </p:cNvSpPr>
          <p:nvPr>
            <p:ph type="title"/>
          </p:nvPr>
        </p:nvSpPr>
        <p:spPr/>
        <p:txBody>
          <a:bodyPr/>
          <a:lstStyle/>
          <a:p>
            <a:r>
              <a:rPr lang="en-US" dirty="0">
                <a:solidFill>
                  <a:schemeClr val="tx1"/>
                </a:solidFill>
              </a:rPr>
              <a:t>Asking Questions</a:t>
            </a:r>
          </a:p>
        </p:txBody>
      </p:sp>
      <p:sp>
        <p:nvSpPr>
          <p:cNvPr id="3" name="Content Placeholder 2">
            <a:extLst>
              <a:ext uri="{FF2B5EF4-FFF2-40B4-BE49-F238E27FC236}">
                <a16:creationId xmlns:a16="http://schemas.microsoft.com/office/drawing/2014/main" id="{B13DFD50-A2F9-348E-62A7-CF3F22C0E568}"/>
              </a:ext>
            </a:extLst>
          </p:cNvPr>
          <p:cNvSpPr>
            <a:spLocks noGrp="1"/>
          </p:cNvSpPr>
          <p:nvPr>
            <p:ph idx="1"/>
          </p:nvPr>
        </p:nvSpPr>
        <p:spPr/>
        <p:txBody>
          <a:bodyPr>
            <a:normAutofit/>
          </a:bodyPr>
          <a:lstStyle/>
          <a:p>
            <a:pPr marL="285750" indent="-285750"/>
            <a:r>
              <a:rPr lang="en-US" sz="2400" dirty="0">
                <a:solidFill>
                  <a:schemeClr val="tx1"/>
                </a:solidFill>
              </a:rPr>
              <a:t>Follow rules of the hearing and defer to the Chair</a:t>
            </a:r>
          </a:p>
          <a:p>
            <a:pPr marL="285750" indent="-285750"/>
            <a:r>
              <a:rPr lang="en-US" sz="2400" dirty="0">
                <a:solidFill>
                  <a:schemeClr val="tx1"/>
                </a:solidFill>
              </a:rPr>
              <a:t>Do not exclude a question because it makes you uncomfortable to ask it</a:t>
            </a:r>
          </a:p>
          <a:p>
            <a:pPr marL="285750" indent="-285750"/>
            <a:r>
              <a:rPr lang="en-US" sz="2400" dirty="0">
                <a:solidFill>
                  <a:schemeClr val="tx1"/>
                </a:solidFill>
              </a:rPr>
              <a:t>Do not bully or become confrontational with a party or witness</a:t>
            </a:r>
          </a:p>
          <a:p>
            <a:pPr marL="285750" indent="-285750"/>
            <a:r>
              <a:rPr lang="en-US" sz="2400" dirty="0"/>
              <a:t>Don’t ask unnecessary questions and keep your questions focused on the issues</a:t>
            </a:r>
            <a:endParaRPr lang="en-US" sz="2400" dirty="0">
              <a:solidFill>
                <a:schemeClr val="tx1"/>
              </a:solidFill>
            </a:endParaRPr>
          </a:p>
          <a:p>
            <a:pPr marL="285750" indent="-285750"/>
            <a:r>
              <a:rPr lang="en-US" sz="2400" dirty="0">
                <a:solidFill>
                  <a:schemeClr val="tx1"/>
                </a:solidFill>
              </a:rPr>
              <a:t>Be professional and diligent</a:t>
            </a:r>
          </a:p>
          <a:p>
            <a:pPr marL="285750" indent="-285750"/>
            <a:r>
              <a:rPr lang="en-US" sz="2400" dirty="0">
                <a:solidFill>
                  <a:schemeClr val="tx1"/>
                </a:solidFill>
              </a:rPr>
              <a:t>Listen for gaps or areas for follow-up questions</a:t>
            </a:r>
          </a:p>
          <a:p>
            <a:pPr marL="285750" indent="-285750"/>
            <a:r>
              <a:rPr lang="en-US" sz="2400" dirty="0">
                <a:solidFill>
                  <a:schemeClr val="tx1"/>
                </a:solidFill>
              </a:rPr>
              <a:t>The purpose of the hearing is not to conduct a trial but to gain as full and fair an account as possible in order to determine responsibility</a:t>
            </a:r>
          </a:p>
        </p:txBody>
      </p:sp>
    </p:spTree>
    <p:extLst>
      <p:ext uri="{BB962C8B-B14F-4D97-AF65-F5344CB8AC3E}">
        <p14:creationId xmlns:p14="http://schemas.microsoft.com/office/powerpoint/2010/main" val="40936888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8C52A-EFE2-A3CF-7FDC-0FF8C2B35277}"/>
              </a:ext>
            </a:extLst>
          </p:cNvPr>
          <p:cNvSpPr>
            <a:spLocks noGrp="1"/>
          </p:cNvSpPr>
          <p:nvPr>
            <p:ph type="title"/>
          </p:nvPr>
        </p:nvSpPr>
        <p:spPr/>
        <p:txBody>
          <a:bodyPr/>
          <a:lstStyle/>
          <a:p>
            <a:r>
              <a:rPr lang="en-US" dirty="0"/>
              <a:t>Prohibited Questions</a:t>
            </a:r>
          </a:p>
        </p:txBody>
      </p:sp>
      <p:sp>
        <p:nvSpPr>
          <p:cNvPr id="3" name="Content Placeholder 2">
            <a:extLst>
              <a:ext uri="{FF2B5EF4-FFF2-40B4-BE49-F238E27FC236}">
                <a16:creationId xmlns:a16="http://schemas.microsoft.com/office/drawing/2014/main" id="{2A56FAEB-2742-822F-B6C2-396C168D3CEE}"/>
              </a:ext>
            </a:extLst>
          </p:cNvPr>
          <p:cNvSpPr>
            <a:spLocks noGrp="1"/>
          </p:cNvSpPr>
          <p:nvPr>
            <p:ph idx="1"/>
          </p:nvPr>
        </p:nvSpPr>
        <p:spPr/>
        <p:txBody>
          <a:bodyPr>
            <a:normAutofit/>
          </a:bodyPr>
          <a:lstStyle/>
          <a:p>
            <a:pPr marL="285750" indent="-285750"/>
            <a:r>
              <a:rPr lang="en-US" sz="2200" dirty="0"/>
              <a:t>The Chair must prohibit certain types of questions from being asked of parties and witnesses:</a:t>
            </a:r>
          </a:p>
          <a:p>
            <a:pPr marL="742950" lvl="1" indent="-285750"/>
            <a:r>
              <a:rPr lang="en-US" sz="1900" dirty="0">
                <a:solidFill>
                  <a:schemeClr val="bg2">
                    <a:lumMod val="25000"/>
                  </a:schemeClr>
                </a:solidFill>
              </a:rPr>
              <a:t>Irrelevant questions</a:t>
            </a:r>
          </a:p>
          <a:p>
            <a:pPr marL="742950" lvl="1" indent="-285750"/>
            <a:r>
              <a:rPr lang="en-US" sz="1900" dirty="0">
                <a:solidFill>
                  <a:schemeClr val="bg2">
                    <a:lumMod val="25000"/>
                  </a:schemeClr>
                </a:solidFill>
              </a:rPr>
              <a:t>Questions that contain or seek disclosure of information under legally recognized privilege</a:t>
            </a:r>
          </a:p>
          <a:p>
            <a:pPr marL="742950" lvl="1" indent="-285750"/>
            <a:r>
              <a:rPr lang="en-US" sz="1900" dirty="0">
                <a:solidFill>
                  <a:schemeClr val="bg2">
                    <a:lumMod val="25000"/>
                  </a:schemeClr>
                </a:solidFill>
              </a:rPr>
              <a:t>Questions about the complainant’s sexual predisposition or prior sexual behavior (with limited exceptions)</a:t>
            </a:r>
          </a:p>
          <a:p>
            <a:pPr marL="285750" lvl="0" indent="-285750"/>
            <a:r>
              <a:rPr lang="en-US" sz="2200" dirty="0"/>
              <a:t>Other types of questions that may be omitted include:</a:t>
            </a:r>
          </a:p>
          <a:p>
            <a:pPr marL="742950" lvl="1" indent="-285750"/>
            <a:r>
              <a:rPr lang="en-US" sz="1900" dirty="0">
                <a:solidFill>
                  <a:schemeClr val="bg2">
                    <a:lumMod val="25000"/>
                  </a:schemeClr>
                </a:solidFill>
              </a:rPr>
              <a:t>Character questions</a:t>
            </a:r>
          </a:p>
          <a:p>
            <a:pPr marL="742950" lvl="1" indent="-285750"/>
            <a:r>
              <a:rPr lang="en-US" sz="1900" dirty="0">
                <a:solidFill>
                  <a:schemeClr val="bg2">
                    <a:lumMod val="25000"/>
                  </a:schemeClr>
                </a:solidFill>
              </a:rPr>
              <a:t>Speculative questions or questions about which the party or witness has no knowledge</a:t>
            </a:r>
          </a:p>
          <a:p>
            <a:pPr marL="742950" lvl="1" indent="-285750"/>
            <a:r>
              <a:rPr lang="en-US" sz="1900" dirty="0">
                <a:solidFill>
                  <a:schemeClr val="bg2">
                    <a:lumMod val="25000"/>
                  </a:schemeClr>
                </a:solidFill>
              </a:rPr>
              <a:t>Questions that were already asked explicitly, clearly, and in the same form</a:t>
            </a:r>
          </a:p>
          <a:p>
            <a:pPr marL="285750" lvl="0" indent="-285750"/>
            <a:r>
              <a:rPr lang="en-US" sz="2200" dirty="0">
                <a:solidFill>
                  <a:prstClr val="black"/>
                </a:solidFill>
              </a:rPr>
              <a:t>If the Chair decides to prohibit any question, the reason should be stated and documented</a:t>
            </a:r>
          </a:p>
        </p:txBody>
      </p:sp>
    </p:spTree>
    <p:extLst>
      <p:ext uri="{BB962C8B-B14F-4D97-AF65-F5344CB8AC3E}">
        <p14:creationId xmlns:p14="http://schemas.microsoft.com/office/powerpoint/2010/main" val="7142784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6B7F8-281C-E234-83B5-AD8949857EAB}"/>
              </a:ext>
            </a:extLst>
          </p:cNvPr>
          <p:cNvSpPr>
            <a:spLocks noGrp="1"/>
          </p:cNvSpPr>
          <p:nvPr>
            <p:ph type="title"/>
          </p:nvPr>
        </p:nvSpPr>
        <p:spPr/>
        <p:txBody>
          <a:bodyPr/>
          <a:lstStyle/>
          <a:p>
            <a:r>
              <a:rPr lang="en-US" dirty="0">
                <a:solidFill>
                  <a:schemeClr val="tx1"/>
                </a:solidFill>
              </a:rPr>
              <a:t>After the Hearing</a:t>
            </a:r>
          </a:p>
        </p:txBody>
      </p:sp>
      <p:sp>
        <p:nvSpPr>
          <p:cNvPr id="3" name="Text Placeholder 2">
            <a:extLst>
              <a:ext uri="{FF2B5EF4-FFF2-40B4-BE49-F238E27FC236}">
                <a16:creationId xmlns:a16="http://schemas.microsoft.com/office/drawing/2014/main" id="{89B880CF-6879-2BBD-C359-D2B75D32A89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8176799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2B692-2D7B-E48F-1879-0ABF82BF47DF}"/>
              </a:ext>
            </a:extLst>
          </p:cNvPr>
          <p:cNvSpPr>
            <a:spLocks noGrp="1"/>
          </p:cNvSpPr>
          <p:nvPr>
            <p:ph type="title"/>
          </p:nvPr>
        </p:nvSpPr>
        <p:spPr/>
        <p:txBody>
          <a:bodyPr/>
          <a:lstStyle/>
          <a:p>
            <a:r>
              <a:rPr lang="en-US" dirty="0">
                <a:solidFill>
                  <a:schemeClr val="tx1"/>
                </a:solidFill>
              </a:rPr>
              <a:t>Deliberations</a:t>
            </a:r>
          </a:p>
        </p:txBody>
      </p:sp>
      <p:sp>
        <p:nvSpPr>
          <p:cNvPr id="3" name="Content Placeholder 2">
            <a:extLst>
              <a:ext uri="{FF2B5EF4-FFF2-40B4-BE49-F238E27FC236}">
                <a16:creationId xmlns:a16="http://schemas.microsoft.com/office/drawing/2014/main" id="{40297304-3895-BE79-0416-C07699DE4286}"/>
              </a:ext>
            </a:extLst>
          </p:cNvPr>
          <p:cNvSpPr>
            <a:spLocks noGrp="1"/>
          </p:cNvSpPr>
          <p:nvPr>
            <p:ph idx="1"/>
          </p:nvPr>
        </p:nvSpPr>
        <p:spPr/>
        <p:txBody>
          <a:bodyPr>
            <a:normAutofit fontScale="85000" lnSpcReduction="20000"/>
          </a:bodyPr>
          <a:lstStyle/>
          <a:p>
            <a:pPr lvl="0"/>
            <a:r>
              <a:rPr lang="en-US" sz="2800" dirty="0">
                <a:solidFill>
                  <a:schemeClr val="tx1"/>
                </a:solidFill>
              </a:rPr>
              <a:t>Only the Panel and </a:t>
            </a:r>
            <a:r>
              <a:rPr lang="en-US" dirty="0">
                <a:solidFill>
                  <a:schemeClr val="tx1"/>
                </a:solidFill>
              </a:rPr>
              <a:t>Chair </a:t>
            </a:r>
            <a:r>
              <a:rPr lang="en-US" sz="2800" dirty="0">
                <a:solidFill>
                  <a:schemeClr val="tx1"/>
                </a:solidFill>
              </a:rPr>
              <a:t>should be involved in deliberations</a:t>
            </a:r>
          </a:p>
          <a:p>
            <a:pPr lvl="0"/>
            <a:r>
              <a:rPr lang="en-US" sz="2800" dirty="0">
                <a:solidFill>
                  <a:schemeClr val="tx1"/>
                </a:solidFill>
              </a:rPr>
              <a:t>Consider each allegation in turn and weigh the evidence for and against a finding of responsibility</a:t>
            </a:r>
          </a:p>
          <a:p>
            <a:r>
              <a:rPr lang="en-US" sz="2800" dirty="0">
                <a:solidFill>
                  <a:schemeClr val="tx1"/>
                </a:solidFill>
              </a:rPr>
              <a:t>Evaluation of the evidence includes credibility assessment, analysis of discrepancies and corroboration, and comparison to policy</a:t>
            </a:r>
          </a:p>
          <a:p>
            <a:pPr lvl="0"/>
            <a:r>
              <a:rPr lang="en-US" sz="2800" dirty="0">
                <a:solidFill>
                  <a:schemeClr val="tx1"/>
                </a:solidFill>
              </a:rPr>
              <a:t>For panels, all members must have the opportunity to voice opinions</a:t>
            </a:r>
          </a:p>
          <a:p>
            <a:pPr lvl="0"/>
            <a:r>
              <a:rPr lang="en-US" sz="2800" dirty="0">
                <a:solidFill>
                  <a:schemeClr val="tx1"/>
                </a:solidFill>
              </a:rPr>
              <a:t>Withhold judgment until all evidence has been considered</a:t>
            </a:r>
          </a:p>
          <a:p>
            <a:r>
              <a:rPr lang="en-US" sz="2800" dirty="0">
                <a:solidFill>
                  <a:schemeClr val="tx1"/>
                </a:solidFill>
              </a:rPr>
              <a:t>Do not rely on outside or excluded evidence or inferences based on a party/witness’s refusal to submit to cross-examination</a:t>
            </a:r>
          </a:p>
          <a:p>
            <a:pPr lvl="0"/>
            <a:r>
              <a:rPr lang="en-US" sz="2800" dirty="0">
                <a:solidFill>
                  <a:schemeClr val="tx1"/>
                </a:solidFill>
              </a:rPr>
              <a:t>Discuss each element of policy to determine whether it has been met</a:t>
            </a:r>
          </a:p>
          <a:p>
            <a:pPr lvl="0"/>
            <a:r>
              <a:rPr lang="en-US" sz="2800" dirty="0">
                <a:solidFill>
                  <a:schemeClr val="tx1"/>
                </a:solidFill>
              </a:rPr>
              <a:t>For each allegation, vote to determine findings and document rationale of members involved in deliberations</a:t>
            </a:r>
          </a:p>
          <a:p>
            <a:endParaRPr lang="en-US" dirty="0"/>
          </a:p>
        </p:txBody>
      </p:sp>
    </p:spTree>
    <p:extLst>
      <p:ext uri="{BB962C8B-B14F-4D97-AF65-F5344CB8AC3E}">
        <p14:creationId xmlns:p14="http://schemas.microsoft.com/office/powerpoint/2010/main" val="28915461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747EA-B737-6841-5A41-4FD69373D53D}"/>
              </a:ext>
            </a:extLst>
          </p:cNvPr>
          <p:cNvSpPr>
            <a:spLocks noGrp="1"/>
          </p:cNvSpPr>
          <p:nvPr>
            <p:ph type="title"/>
          </p:nvPr>
        </p:nvSpPr>
        <p:spPr/>
        <p:txBody>
          <a:bodyPr/>
          <a:lstStyle/>
          <a:p>
            <a:r>
              <a:rPr lang="en-US" dirty="0">
                <a:solidFill>
                  <a:schemeClr val="tx1"/>
                </a:solidFill>
              </a:rPr>
              <a:t>For Each Alleged Violation</a:t>
            </a:r>
          </a:p>
        </p:txBody>
      </p:sp>
      <p:sp>
        <p:nvSpPr>
          <p:cNvPr id="3" name="Content Placeholder 2">
            <a:extLst>
              <a:ext uri="{FF2B5EF4-FFF2-40B4-BE49-F238E27FC236}">
                <a16:creationId xmlns:a16="http://schemas.microsoft.com/office/drawing/2014/main" id="{5E3A9C28-1BF1-DB76-B75C-7AD897C3BD22}"/>
              </a:ext>
            </a:extLst>
          </p:cNvPr>
          <p:cNvSpPr>
            <a:spLocks noGrp="1"/>
          </p:cNvSpPr>
          <p:nvPr>
            <p:ph idx="1"/>
          </p:nvPr>
        </p:nvSpPr>
        <p:spPr/>
        <p:txBody>
          <a:bodyPr>
            <a:normAutofit/>
          </a:bodyPr>
          <a:lstStyle/>
          <a:p>
            <a:pPr marL="546100" lvl="0" indent="-457200" algn="l" rtl="0">
              <a:lnSpc>
                <a:spcPct val="100000"/>
              </a:lnSpc>
              <a:spcBef>
                <a:spcPts val="0"/>
              </a:spcBef>
              <a:spcAft>
                <a:spcPts val="0"/>
              </a:spcAft>
              <a:buClr>
                <a:srgbClr val="000000"/>
              </a:buClr>
              <a:buSzPts val="2200"/>
              <a:buFont typeface="+mj-lt"/>
              <a:buAutoNum type="arabicPeriod"/>
            </a:pPr>
            <a:r>
              <a:rPr lang="en-US" sz="2200" dirty="0">
                <a:solidFill>
                  <a:schemeClr val="tx1"/>
                </a:solidFill>
                <a:latin typeface="Roboto"/>
                <a:ea typeface="Roboto"/>
                <a:cs typeface="Roboto"/>
                <a:sym typeface="Roboto"/>
              </a:rPr>
              <a:t>What is the implicated policy?</a:t>
            </a:r>
          </a:p>
          <a:p>
            <a:pPr marL="546100" lvl="0" indent="-457200" algn="l" rtl="0">
              <a:lnSpc>
                <a:spcPct val="100000"/>
              </a:lnSpc>
              <a:spcBef>
                <a:spcPts val="0"/>
              </a:spcBef>
              <a:spcAft>
                <a:spcPts val="0"/>
              </a:spcAft>
              <a:buClr>
                <a:srgbClr val="000000"/>
              </a:buClr>
              <a:buSzPts val="2200"/>
              <a:buFont typeface="+mj-lt"/>
              <a:buAutoNum type="arabicPeriod"/>
            </a:pPr>
            <a:r>
              <a:rPr lang="en-US" sz="2200" dirty="0">
                <a:solidFill>
                  <a:schemeClr val="tx1"/>
                </a:solidFill>
                <a:latin typeface="Roboto"/>
                <a:ea typeface="Roboto"/>
                <a:cs typeface="Roboto"/>
                <a:sym typeface="Roboto"/>
              </a:rPr>
              <a:t>What are its individual elements?</a:t>
            </a:r>
          </a:p>
          <a:p>
            <a:pPr marL="546100" lvl="0" indent="-457200" algn="l" rtl="0">
              <a:lnSpc>
                <a:spcPct val="100000"/>
              </a:lnSpc>
              <a:spcBef>
                <a:spcPts val="0"/>
              </a:spcBef>
              <a:spcAft>
                <a:spcPts val="0"/>
              </a:spcAft>
              <a:buClr>
                <a:srgbClr val="000000"/>
              </a:buClr>
              <a:buSzPts val="2200"/>
              <a:buFont typeface="+mj-lt"/>
              <a:buAutoNum type="arabicPeriod"/>
            </a:pPr>
            <a:r>
              <a:rPr lang="en-US" sz="2200" dirty="0">
                <a:solidFill>
                  <a:schemeClr val="tx1"/>
                </a:solidFill>
                <a:latin typeface="Roboto"/>
                <a:ea typeface="Roboto"/>
                <a:cs typeface="Roboto"/>
                <a:sym typeface="Roboto"/>
              </a:rPr>
              <a:t>What alleged conduct would violate each element if true?</a:t>
            </a:r>
          </a:p>
          <a:p>
            <a:pPr marL="546100" lvl="0" indent="-457200" algn="l" rtl="0">
              <a:lnSpc>
                <a:spcPct val="100000"/>
              </a:lnSpc>
              <a:spcBef>
                <a:spcPts val="0"/>
              </a:spcBef>
              <a:spcAft>
                <a:spcPts val="0"/>
              </a:spcAft>
              <a:buClr>
                <a:srgbClr val="000000"/>
              </a:buClr>
              <a:buSzPts val="2200"/>
              <a:buFont typeface="+mj-lt"/>
              <a:buAutoNum type="arabicPeriod"/>
            </a:pPr>
            <a:r>
              <a:rPr lang="en-US" sz="2200" dirty="0">
                <a:solidFill>
                  <a:schemeClr val="tx1"/>
                </a:solidFill>
                <a:latin typeface="Roboto"/>
                <a:ea typeface="Roboto"/>
                <a:cs typeface="Roboto"/>
                <a:sym typeface="Roboto"/>
              </a:rPr>
              <a:t>For each element, what evidence supports/contradicts a finding that it is met?</a:t>
            </a:r>
          </a:p>
          <a:p>
            <a:pPr marL="546100" lvl="0" indent="-457200" algn="l" rtl="0">
              <a:lnSpc>
                <a:spcPct val="100000"/>
              </a:lnSpc>
              <a:spcBef>
                <a:spcPts val="0"/>
              </a:spcBef>
              <a:spcAft>
                <a:spcPts val="0"/>
              </a:spcAft>
              <a:buClr>
                <a:srgbClr val="000000"/>
              </a:buClr>
              <a:buSzPts val="2200"/>
              <a:buFont typeface="+mj-lt"/>
              <a:buAutoNum type="arabicPeriod"/>
            </a:pPr>
            <a:r>
              <a:rPr lang="en-US" sz="2200" dirty="0">
                <a:solidFill>
                  <a:schemeClr val="tx1"/>
                </a:solidFill>
                <a:latin typeface="Roboto"/>
                <a:ea typeface="Roboto"/>
                <a:cs typeface="Roboto"/>
                <a:sym typeface="Roboto"/>
              </a:rPr>
              <a:t>When the supporting and contradictory evidence is weighed, is it more likely than not that the element was met?</a:t>
            </a:r>
          </a:p>
          <a:p>
            <a:pPr marL="546100" lvl="0" indent="-457200" algn="l" rtl="0">
              <a:lnSpc>
                <a:spcPct val="100000"/>
              </a:lnSpc>
              <a:spcBef>
                <a:spcPts val="0"/>
              </a:spcBef>
              <a:spcAft>
                <a:spcPts val="0"/>
              </a:spcAft>
              <a:buClr>
                <a:srgbClr val="000000"/>
              </a:buClr>
              <a:buSzPts val="2200"/>
              <a:buFont typeface="+mj-lt"/>
              <a:buAutoNum type="arabicPeriod"/>
            </a:pPr>
            <a:r>
              <a:rPr lang="en-US" sz="2200" dirty="0">
                <a:solidFill>
                  <a:schemeClr val="tx1"/>
                </a:solidFill>
                <a:latin typeface="Roboto"/>
                <a:ea typeface="Roboto"/>
                <a:cs typeface="Roboto"/>
                <a:sym typeface="Roboto"/>
              </a:rPr>
              <a:t>Have all elements been met?</a:t>
            </a:r>
          </a:p>
          <a:p>
            <a:pPr marL="1003300" lvl="1" indent="-457200">
              <a:spcBef>
                <a:spcPts val="0"/>
              </a:spcBef>
              <a:buClr>
                <a:srgbClr val="000000"/>
              </a:buClr>
              <a:buSzPts val="2200"/>
              <a:buFont typeface="+mj-lt"/>
              <a:buAutoNum type="alphaLcPeriod"/>
            </a:pPr>
            <a:r>
              <a:rPr lang="en-US" sz="2000" dirty="0">
                <a:solidFill>
                  <a:schemeClr val="tx1"/>
                </a:solidFill>
                <a:latin typeface="Roboto"/>
                <a:ea typeface="Roboto"/>
                <a:cs typeface="Roboto"/>
                <a:sym typeface="Roboto"/>
              </a:rPr>
              <a:t>If yes </a:t>
            </a:r>
            <a:r>
              <a:rPr lang="en-US" sz="2000" dirty="0">
                <a:solidFill>
                  <a:schemeClr val="tx1"/>
                </a:solidFill>
                <a:latin typeface="Roboto"/>
                <a:ea typeface="Roboto"/>
                <a:cs typeface="Roboto"/>
                <a:sym typeface="Wingdings" pitchFamily="2" charset="2"/>
              </a:rPr>
              <a:t></a:t>
            </a:r>
            <a:r>
              <a:rPr lang="en-US" sz="2000" dirty="0">
                <a:solidFill>
                  <a:schemeClr val="tx1"/>
                </a:solidFill>
                <a:latin typeface="Roboto"/>
                <a:ea typeface="Roboto"/>
                <a:cs typeface="Roboto"/>
                <a:sym typeface="Roboto"/>
              </a:rPr>
              <a:t> responsible for violation</a:t>
            </a:r>
          </a:p>
          <a:p>
            <a:pPr marL="1003300" lvl="1" indent="-457200">
              <a:spcBef>
                <a:spcPts val="0"/>
              </a:spcBef>
              <a:buClr>
                <a:srgbClr val="000000"/>
              </a:buClr>
              <a:buSzPts val="2200"/>
              <a:buFont typeface="+mj-lt"/>
              <a:buAutoNum type="alphaLcPeriod"/>
            </a:pPr>
            <a:r>
              <a:rPr lang="en-US" sz="2000" dirty="0">
                <a:solidFill>
                  <a:schemeClr val="tx1"/>
                </a:solidFill>
                <a:latin typeface="Roboto"/>
                <a:ea typeface="Roboto"/>
                <a:cs typeface="Roboto"/>
                <a:sym typeface="Roboto"/>
              </a:rPr>
              <a:t>If no </a:t>
            </a:r>
            <a:r>
              <a:rPr lang="en-US" sz="2000" dirty="0">
                <a:solidFill>
                  <a:schemeClr val="tx1"/>
                </a:solidFill>
                <a:latin typeface="Roboto"/>
                <a:ea typeface="Roboto"/>
                <a:cs typeface="Roboto"/>
                <a:sym typeface="Wingdings" pitchFamily="2" charset="2"/>
              </a:rPr>
              <a:t></a:t>
            </a:r>
            <a:r>
              <a:rPr lang="en-US" sz="2000" dirty="0">
                <a:solidFill>
                  <a:schemeClr val="tx1"/>
                </a:solidFill>
                <a:latin typeface="Roboto"/>
                <a:ea typeface="Roboto"/>
                <a:cs typeface="Roboto"/>
                <a:sym typeface="Roboto"/>
              </a:rPr>
              <a:t> not responsible for violation</a:t>
            </a:r>
          </a:p>
        </p:txBody>
      </p:sp>
      <p:sp>
        <p:nvSpPr>
          <p:cNvPr id="4" name="TextBox 3">
            <a:extLst>
              <a:ext uri="{FF2B5EF4-FFF2-40B4-BE49-F238E27FC236}">
                <a16:creationId xmlns:a16="http://schemas.microsoft.com/office/drawing/2014/main" id="{1FA46AAF-DF8B-35B0-D197-F7939983F11C}"/>
              </a:ext>
            </a:extLst>
          </p:cNvPr>
          <p:cNvSpPr txBox="1"/>
          <p:nvPr/>
        </p:nvSpPr>
        <p:spPr>
          <a:xfrm>
            <a:off x="1382485" y="5192486"/>
            <a:ext cx="9427029" cy="923330"/>
          </a:xfrm>
          <a:prstGeom prst="rect">
            <a:avLst/>
          </a:prstGeom>
          <a:noFill/>
          <a:ln w="12700">
            <a:solidFill>
              <a:schemeClr val="accent1"/>
            </a:solidFill>
          </a:ln>
        </p:spPr>
        <p:txBody>
          <a:bodyPr wrap="square" rtlCol="0">
            <a:spAutoFit/>
          </a:bodyPr>
          <a:lstStyle/>
          <a:p>
            <a:r>
              <a:rPr lang="en-US" b="1" dirty="0"/>
              <a:t>Sexual Assault: Rape</a:t>
            </a:r>
          </a:p>
          <a:p>
            <a:r>
              <a:rPr lang="en-US" dirty="0">
                <a:solidFill>
                  <a:schemeClr val="tx2">
                    <a:lumMod val="50000"/>
                    <a:lumOff val="50000"/>
                  </a:schemeClr>
                </a:solidFill>
              </a:rPr>
              <a:t>The touching </a:t>
            </a:r>
            <a:r>
              <a:rPr lang="en-US" dirty="0">
                <a:solidFill>
                  <a:srgbClr val="FF0000"/>
                </a:solidFill>
              </a:rPr>
              <a:t>of the private body parts of another person </a:t>
            </a:r>
            <a:r>
              <a:rPr lang="en-US" dirty="0">
                <a:solidFill>
                  <a:schemeClr val="accent6">
                    <a:lumMod val="75000"/>
                  </a:schemeClr>
                </a:solidFill>
              </a:rPr>
              <a:t>for the purpose of sexual gratification</a:t>
            </a:r>
            <a:r>
              <a:rPr lang="en-US" dirty="0"/>
              <a:t>, </a:t>
            </a:r>
            <a:r>
              <a:rPr lang="en-US" dirty="0">
                <a:solidFill>
                  <a:schemeClr val="accent5">
                    <a:lumMod val="60000"/>
                    <a:lumOff val="40000"/>
                  </a:schemeClr>
                </a:solidFill>
              </a:rPr>
              <a:t>without the consent of the victim.</a:t>
            </a:r>
            <a:endParaRPr lang="en-US" dirty="0"/>
          </a:p>
        </p:txBody>
      </p:sp>
    </p:spTree>
    <p:extLst>
      <p:ext uri="{BB962C8B-B14F-4D97-AF65-F5344CB8AC3E}">
        <p14:creationId xmlns:p14="http://schemas.microsoft.com/office/powerpoint/2010/main" val="4682700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7605D-0EDF-DA4D-25CD-6E5D1BF1F0B9}"/>
              </a:ext>
            </a:extLst>
          </p:cNvPr>
          <p:cNvSpPr>
            <a:spLocks noGrp="1"/>
          </p:cNvSpPr>
          <p:nvPr>
            <p:ph type="title"/>
          </p:nvPr>
        </p:nvSpPr>
        <p:spPr/>
        <p:txBody>
          <a:bodyPr/>
          <a:lstStyle/>
          <a:p>
            <a:r>
              <a:rPr lang="en-US" dirty="0">
                <a:solidFill>
                  <a:schemeClr val="tx1"/>
                </a:solidFill>
              </a:rPr>
              <a:t>Two Types of Evidence</a:t>
            </a:r>
          </a:p>
        </p:txBody>
      </p:sp>
      <p:graphicFrame>
        <p:nvGraphicFramePr>
          <p:cNvPr id="4" name="Diagram 3">
            <a:extLst>
              <a:ext uri="{FF2B5EF4-FFF2-40B4-BE49-F238E27FC236}">
                <a16:creationId xmlns:a16="http://schemas.microsoft.com/office/drawing/2014/main" id="{93CF751B-A692-A061-F59D-F7EE8F9EEAE3}"/>
              </a:ext>
            </a:extLst>
          </p:cNvPr>
          <p:cNvGraphicFramePr/>
          <p:nvPr>
            <p:extLst>
              <p:ext uri="{D42A27DB-BD31-4B8C-83A1-F6EECF244321}">
                <p14:modId xmlns:p14="http://schemas.microsoft.com/office/powerpoint/2010/main" val="3133529232"/>
              </p:ext>
            </p:extLst>
          </p:nvPr>
        </p:nvGraphicFramePr>
        <p:xfrm>
          <a:off x="1646620" y="506632"/>
          <a:ext cx="8898759" cy="6032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34458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6373F-87B9-C0D0-B304-9DB808C306DF}"/>
              </a:ext>
            </a:extLst>
          </p:cNvPr>
          <p:cNvSpPr>
            <a:spLocks noGrp="1"/>
          </p:cNvSpPr>
          <p:nvPr>
            <p:ph type="title"/>
          </p:nvPr>
        </p:nvSpPr>
        <p:spPr/>
        <p:txBody>
          <a:bodyPr/>
          <a:lstStyle/>
          <a:p>
            <a:r>
              <a:rPr lang="en-US" dirty="0">
                <a:solidFill>
                  <a:schemeClr val="tx1"/>
                </a:solidFill>
              </a:rPr>
              <a:t>Assessing Credibility</a:t>
            </a:r>
          </a:p>
        </p:txBody>
      </p:sp>
      <p:sp>
        <p:nvSpPr>
          <p:cNvPr id="3" name="Content Placeholder 2">
            <a:extLst>
              <a:ext uri="{FF2B5EF4-FFF2-40B4-BE49-F238E27FC236}">
                <a16:creationId xmlns:a16="http://schemas.microsoft.com/office/drawing/2014/main" id="{308E08C8-1BA5-E934-C58E-F529950B142C}"/>
              </a:ext>
            </a:extLst>
          </p:cNvPr>
          <p:cNvSpPr>
            <a:spLocks noGrp="1"/>
          </p:cNvSpPr>
          <p:nvPr>
            <p:ph idx="1"/>
          </p:nvPr>
        </p:nvSpPr>
        <p:spPr/>
        <p:txBody>
          <a:bodyPr>
            <a:normAutofit/>
          </a:bodyPr>
          <a:lstStyle/>
          <a:p>
            <a:pPr marL="285750" indent="-285750"/>
            <a:r>
              <a:rPr lang="en-US" sz="2400" dirty="0">
                <a:solidFill>
                  <a:schemeClr val="tx1"/>
                </a:solidFill>
              </a:rPr>
              <a:t>Inherent plausibility and logic of story</a:t>
            </a:r>
          </a:p>
          <a:p>
            <a:pPr marL="285750" indent="-285750"/>
            <a:r>
              <a:rPr lang="en-US" sz="2400" dirty="0">
                <a:solidFill>
                  <a:schemeClr val="tx1"/>
                </a:solidFill>
              </a:rPr>
              <a:t>Consistency</a:t>
            </a:r>
          </a:p>
          <a:p>
            <a:pPr marL="285750" indent="-285750"/>
            <a:r>
              <a:rPr lang="en-US" sz="2400" dirty="0">
                <a:solidFill>
                  <a:schemeClr val="tx1"/>
                </a:solidFill>
              </a:rPr>
              <a:t>Demeanor</a:t>
            </a:r>
          </a:p>
          <a:p>
            <a:pPr marL="285750" indent="-285750"/>
            <a:r>
              <a:rPr lang="en-US" sz="2400" dirty="0">
                <a:solidFill>
                  <a:schemeClr val="tx1"/>
                </a:solidFill>
              </a:rPr>
              <a:t>Level of detail provided</a:t>
            </a:r>
          </a:p>
          <a:p>
            <a:pPr marL="285750" indent="-285750"/>
            <a:r>
              <a:rPr lang="en-US" sz="2400" dirty="0">
                <a:solidFill>
                  <a:schemeClr val="tx1"/>
                </a:solidFill>
              </a:rPr>
              <a:t>Past record and pattern behavior</a:t>
            </a:r>
          </a:p>
          <a:p>
            <a:pPr marL="285750" indent="-285750"/>
            <a:r>
              <a:rPr lang="en-US" sz="2400" dirty="0">
                <a:solidFill>
                  <a:schemeClr val="tx1"/>
                </a:solidFill>
              </a:rPr>
              <a:t>Cross-corroboration</a:t>
            </a:r>
          </a:p>
          <a:p>
            <a:pPr marL="285750" indent="-285750"/>
            <a:r>
              <a:rPr lang="en-US" sz="2400" dirty="0">
                <a:solidFill>
                  <a:schemeClr val="tx1"/>
                </a:solidFill>
              </a:rPr>
              <a:t>Corroboration by evidence</a:t>
            </a:r>
          </a:p>
          <a:p>
            <a:pPr marL="285750" indent="-285750"/>
            <a:r>
              <a:rPr lang="en-US" sz="2400" dirty="0">
                <a:solidFill>
                  <a:schemeClr val="tx1"/>
                </a:solidFill>
              </a:rPr>
              <a:t>Not a moral judgment on honesty</a:t>
            </a:r>
          </a:p>
          <a:p>
            <a:pPr marL="285750" indent="-285750"/>
            <a:r>
              <a:rPr lang="en-US" sz="2400" dirty="0">
                <a:solidFill>
                  <a:schemeClr val="tx1"/>
                </a:solidFill>
              </a:rPr>
              <a:t>Evaluating credibility is a continuous process</a:t>
            </a:r>
          </a:p>
          <a:p>
            <a:endParaRPr lang="en-US" dirty="0"/>
          </a:p>
        </p:txBody>
      </p:sp>
    </p:spTree>
    <p:extLst>
      <p:ext uri="{BB962C8B-B14F-4D97-AF65-F5344CB8AC3E}">
        <p14:creationId xmlns:p14="http://schemas.microsoft.com/office/powerpoint/2010/main" val="39272877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8B545-E3C5-1E7C-2FEA-8D9469637805}"/>
              </a:ext>
            </a:extLst>
          </p:cNvPr>
          <p:cNvSpPr>
            <a:spLocks noGrp="1"/>
          </p:cNvSpPr>
          <p:nvPr>
            <p:ph type="title"/>
          </p:nvPr>
        </p:nvSpPr>
        <p:spPr/>
        <p:txBody>
          <a:bodyPr/>
          <a:lstStyle/>
          <a:p>
            <a:r>
              <a:rPr lang="en-US" dirty="0">
                <a:solidFill>
                  <a:schemeClr val="tx1"/>
                </a:solidFill>
              </a:rPr>
              <a:t>Determining Sanctions</a:t>
            </a:r>
          </a:p>
        </p:txBody>
      </p:sp>
      <p:sp>
        <p:nvSpPr>
          <p:cNvPr id="3" name="Content Placeholder 2">
            <a:extLst>
              <a:ext uri="{FF2B5EF4-FFF2-40B4-BE49-F238E27FC236}">
                <a16:creationId xmlns:a16="http://schemas.microsoft.com/office/drawing/2014/main" id="{1263E65D-A628-35DD-DCB8-E5D8BDFC9747}"/>
              </a:ext>
            </a:extLst>
          </p:cNvPr>
          <p:cNvSpPr>
            <a:spLocks noGrp="1"/>
          </p:cNvSpPr>
          <p:nvPr>
            <p:ph idx="1"/>
          </p:nvPr>
        </p:nvSpPr>
        <p:spPr/>
        <p:txBody>
          <a:bodyPr>
            <a:normAutofit/>
          </a:bodyPr>
          <a:lstStyle/>
          <a:p>
            <a:pPr marL="285750" indent="-285750"/>
            <a:r>
              <a:rPr lang="en-US" sz="2400" dirty="0">
                <a:solidFill>
                  <a:schemeClr val="tx1"/>
                </a:solidFill>
              </a:rPr>
              <a:t>Sanctions should be appropriate considering </a:t>
            </a:r>
            <a:r>
              <a:rPr lang="en-US" sz="2400" b="1" dirty="0">
                <a:solidFill>
                  <a:schemeClr val="tx1"/>
                </a:solidFill>
              </a:rPr>
              <a:t>severity</a:t>
            </a:r>
            <a:r>
              <a:rPr lang="en-US" sz="2400" dirty="0">
                <a:solidFill>
                  <a:schemeClr val="tx1"/>
                </a:solidFill>
              </a:rPr>
              <a:t> and </a:t>
            </a:r>
            <a:r>
              <a:rPr lang="en-US" sz="2400" b="1" dirty="0">
                <a:solidFill>
                  <a:schemeClr val="tx1"/>
                </a:solidFill>
              </a:rPr>
              <a:t>pervasiveness</a:t>
            </a:r>
            <a:r>
              <a:rPr lang="en-US" sz="2400" dirty="0">
                <a:solidFill>
                  <a:schemeClr val="tx1"/>
                </a:solidFill>
              </a:rPr>
              <a:t> of behavior</a:t>
            </a:r>
          </a:p>
          <a:p>
            <a:pPr marL="285750" indent="-285750"/>
            <a:r>
              <a:rPr lang="en-US" sz="2400" dirty="0">
                <a:solidFill>
                  <a:schemeClr val="tx1"/>
                </a:solidFill>
              </a:rPr>
              <a:t>May also consider complainant’s requests regarding sanctions, as well as respondent’s demonstration of accountability and remorse</a:t>
            </a:r>
          </a:p>
          <a:p>
            <a:pPr marL="285750" indent="-285750"/>
            <a:r>
              <a:rPr lang="en-US" sz="2400" dirty="0">
                <a:solidFill>
                  <a:schemeClr val="tx1"/>
                </a:solidFill>
              </a:rPr>
              <a:t>Sanctions must be defensible according to evidence and policy</a:t>
            </a:r>
          </a:p>
          <a:p>
            <a:pPr marL="285750" indent="-285750"/>
            <a:r>
              <a:rPr lang="en-US" sz="2400" dirty="0">
                <a:solidFill>
                  <a:schemeClr val="tx1"/>
                </a:solidFill>
              </a:rPr>
              <a:t>Sanctions should be consistent with other similar cases at MICA</a:t>
            </a:r>
          </a:p>
          <a:p>
            <a:pPr marL="285750" indent="-285750"/>
            <a:r>
              <a:rPr lang="en-US" sz="2400" dirty="0">
                <a:solidFill>
                  <a:schemeClr val="tx1"/>
                </a:solidFill>
              </a:rPr>
              <a:t>Sanctions may be comprised of a combination of measures</a:t>
            </a:r>
          </a:p>
          <a:p>
            <a:pPr marL="285750" indent="-285750"/>
            <a:endParaRPr lang="en-US" sz="2800" dirty="0"/>
          </a:p>
          <a:p>
            <a:endParaRPr lang="en-US" dirty="0"/>
          </a:p>
        </p:txBody>
      </p:sp>
    </p:spTree>
    <p:extLst>
      <p:ext uri="{BB962C8B-B14F-4D97-AF65-F5344CB8AC3E}">
        <p14:creationId xmlns:p14="http://schemas.microsoft.com/office/powerpoint/2010/main" val="11148269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E817E-99A5-9B91-947A-44247C35C564}"/>
              </a:ext>
            </a:extLst>
          </p:cNvPr>
          <p:cNvSpPr>
            <a:spLocks noGrp="1"/>
          </p:cNvSpPr>
          <p:nvPr>
            <p:ph type="title"/>
          </p:nvPr>
        </p:nvSpPr>
        <p:spPr/>
        <p:txBody>
          <a:bodyPr/>
          <a:lstStyle/>
          <a:p>
            <a:r>
              <a:rPr lang="en-US" dirty="0"/>
              <a:t>Post-Decision Support from Advisors</a:t>
            </a:r>
          </a:p>
        </p:txBody>
      </p:sp>
      <p:sp>
        <p:nvSpPr>
          <p:cNvPr id="3" name="Content Placeholder 2">
            <a:extLst>
              <a:ext uri="{FF2B5EF4-FFF2-40B4-BE49-F238E27FC236}">
                <a16:creationId xmlns:a16="http://schemas.microsoft.com/office/drawing/2014/main" id="{D2D39294-8020-75F2-518E-522EAC3510A4}"/>
              </a:ext>
            </a:extLst>
          </p:cNvPr>
          <p:cNvSpPr>
            <a:spLocks noGrp="1"/>
          </p:cNvSpPr>
          <p:nvPr>
            <p:ph idx="1"/>
          </p:nvPr>
        </p:nvSpPr>
        <p:spPr/>
        <p:txBody>
          <a:bodyPr>
            <a:normAutofit lnSpcReduction="10000"/>
          </a:bodyPr>
          <a:lstStyle/>
          <a:p>
            <a:pPr lvl="0"/>
            <a:r>
              <a:rPr lang="en-US" dirty="0"/>
              <a:t>Even when the matter is concluded, it is important to continue providing support</a:t>
            </a:r>
          </a:p>
          <a:p>
            <a:pPr lvl="0"/>
            <a:r>
              <a:rPr lang="en-US" dirty="0"/>
              <a:t>Your advisee may not be satisfied with the outcome</a:t>
            </a:r>
          </a:p>
          <a:p>
            <a:pPr lvl="0"/>
            <a:r>
              <a:rPr lang="en-US" dirty="0"/>
              <a:t>The hearing may trigger negative mental and emotional responses for participants</a:t>
            </a:r>
          </a:p>
          <a:p>
            <a:pPr lvl="0"/>
            <a:r>
              <a:rPr lang="en-US" dirty="0"/>
              <a:t>Ensure your advisee is connected to needed services</a:t>
            </a:r>
          </a:p>
          <a:p>
            <a:pPr lvl="0"/>
            <a:r>
              <a:rPr lang="en-US" dirty="0"/>
              <a:t>Be transparent, clear, and honest about next steps and moving forward</a:t>
            </a:r>
          </a:p>
          <a:p>
            <a:pPr lvl="0"/>
            <a:r>
              <a:rPr lang="en-US" dirty="0"/>
              <a:t>Be available for future assistance – it might take time for someone to realize what they need</a:t>
            </a:r>
          </a:p>
        </p:txBody>
      </p:sp>
    </p:spTree>
    <p:extLst>
      <p:ext uri="{BB962C8B-B14F-4D97-AF65-F5344CB8AC3E}">
        <p14:creationId xmlns:p14="http://schemas.microsoft.com/office/powerpoint/2010/main" val="9602515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247B1-84D1-5400-4BF4-CF04AED493D5}"/>
              </a:ext>
            </a:extLst>
          </p:cNvPr>
          <p:cNvSpPr>
            <a:spLocks noGrp="1"/>
          </p:cNvSpPr>
          <p:nvPr>
            <p:ph type="title"/>
          </p:nvPr>
        </p:nvSpPr>
        <p:spPr/>
        <p:txBody>
          <a:bodyPr/>
          <a:lstStyle/>
          <a:p>
            <a:r>
              <a:rPr lang="en-US" dirty="0">
                <a:solidFill>
                  <a:schemeClr val="tx1"/>
                </a:solidFill>
              </a:rPr>
              <a:t>Mock Hearing</a:t>
            </a:r>
          </a:p>
        </p:txBody>
      </p:sp>
      <p:sp>
        <p:nvSpPr>
          <p:cNvPr id="3" name="Text Placeholder 2">
            <a:extLst>
              <a:ext uri="{FF2B5EF4-FFF2-40B4-BE49-F238E27FC236}">
                <a16:creationId xmlns:a16="http://schemas.microsoft.com/office/drawing/2014/main" id="{043BBFE2-4B31-458A-E08B-7D307909EB9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839945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215</TotalTime>
  <Words>2782</Words>
  <Application>Microsoft Macintosh PowerPoint</Application>
  <PresentationFormat>Widescreen</PresentationFormat>
  <Paragraphs>201</Paragraphs>
  <Slides>36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Aptos</vt:lpstr>
      <vt:lpstr>Aptos Display</vt:lpstr>
      <vt:lpstr>Arial</vt:lpstr>
      <vt:lpstr>Avenir Book</vt:lpstr>
      <vt:lpstr>Roboto</vt:lpstr>
      <vt:lpstr>Office Theme</vt:lpstr>
      <vt:lpstr>Title IX Hearing Panelist and Advisors Training </vt:lpstr>
      <vt:lpstr>Understanding Relevant Policies and Procedures</vt:lpstr>
      <vt:lpstr>Title IX Sexual Harassment</vt:lpstr>
      <vt:lpstr>Sexual Assault</vt:lpstr>
      <vt:lpstr>Dating Violence</vt:lpstr>
      <vt:lpstr>Domestic Violence</vt:lpstr>
      <vt:lpstr>Title IX Stalking</vt:lpstr>
      <vt:lpstr>Consent</vt:lpstr>
      <vt:lpstr>Incapacitation</vt:lpstr>
      <vt:lpstr>Incapacitation vs. Impairment</vt:lpstr>
      <vt:lpstr>Force and Coercion</vt:lpstr>
      <vt:lpstr>Retaliation</vt:lpstr>
      <vt:lpstr>Overview of the Process</vt:lpstr>
      <vt:lpstr>Parties’ Rights</vt:lpstr>
      <vt:lpstr>Your Role</vt:lpstr>
      <vt:lpstr>Role of the Panel</vt:lpstr>
      <vt:lpstr>Bias and Conflicts of Interest</vt:lpstr>
      <vt:lpstr>Role of the Advisor</vt:lpstr>
      <vt:lpstr>Confidentiality</vt:lpstr>
      <vt:lpstr>Before the Hearing</vt:lpstr>
      <vt:lpstr>Advisors During the Investigation</vt:lpstr>
      <vt:lpstr>Preparing for the Hearing</vt:lpstr>
      <vt:lpstr>Developing Questions for Advisors</vt:lpstr>
      <vt:lpstr>During the Hearing</vt:lpstr>
      <vt:lpstr>Who Will Be Present?</vt:lpstr>
      <vt:lpstr>Hearing Rules</vt:lpstr>
      <vt:lpstr>Asking Questions</vt:lpstr>
      <vt:lpstr>Prohibited Questions</vt:lpstr>
      <vt:lpstr>After the Hearing</vt:lpstr>
      <vt:lpstr>Deliberations</vt:lpstr>
      <vt:lpstr>For Each Alleged Violation</vt:lpstr>
      <vt:lpstr>Two Types of Evidence</vt:lpstr>
      <vt:lpstr>Assessing Credibility</vt:lpstr>
      <vt:lpstr>Determining Sanctions</vt:lpstr>
      <vt:lpstr>Post-Decision Support from Advisors</vt:lpstr>
      <vt:lpstr>Mock Hearing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Alyssa-Rae McGinn</dc:creator>
  <cp:lastModifiedBy>Alyssa-Rae McGinn</cp:lastModifiedBy>
  <cp:revision>13</cp:revision>
  <dcterms:created xsi:type="dcterms:W3CDTF">2025-01-10T12:44:58Z</dcterms:created>
  <dcterms:modified xsi:type="dcterms:W3CDTF">2026-08-29T14:19:10Z</dcterms:modified>
</cp:coreProperties>
</file>